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2"/>
  </p:notesMasterIdLst>
  <p:sldIdLst>
    <p:sldId id="256" r:id="rId3"/>
    <p:sldId id="257" r:id="rId4"/>
    <p:sldId id="258" r:id="rId5"/>
    <p:sldId id="259" r:id="rId6"/>
    <p:sldId id="260" r:id="rId7"/>
    <p:sldId id="261" r:id="rId8"/>
    <p:sldId id="262" r:id="rId9"/>
    <p:sldId id="274" r:id="rId10"/>
    <p:sldId id="265" r:id="rId11"/>
  </p:sldIdLst>
  <p:sldSz cx="18288000" cy="10287000"/>
  <p:notesSz cx="6858000" cy="9144000"/>
  <p:embeddedFontLst>
    <p:embeddedFont>
      <p:font typeface="Noto Sans JP Bold" panose="020B0600070205080204" charset="-128"/>
      <p:regular r:id="rId13"/>
    </p:embeddedFont>
    <p:embeddedFont>
      <p:font typeface="Noto Sans" panose="020B0502040504020204" pitchFamily="34" charset="0"/>
      <p:regular r:id="rId14"/>
      <p:bold r:id="rId15"/>
      <p:italic r:id="rId16"/>
      <p:boldItalic r:id="rId17"/>
    </p:embeddedFont>
    <p:embeddedFont>
      <p:font typeface="Noto Sans Bold" panose="020B0802040504020204" charset="0"/>
      <p:regular r:id="rId18"/>
    </p:embeddedFont>
    <p:embeddedFont>
      <p:font typeface="ヒラギノ角ゴ ProN W6" panose="020B0600000000000000" pitchFamily="34" charset="-128"/>
      <p:bold r:id="rId19"/>
    </p:embeddedFont>
    <p:embeddedFont>
      <p:font typeface="游ゴシック" panose="020B0400000000000000" pitchFamily="50" charset="-128"/>
      <p:regular r:id="rId20"/>
      <p:bold r:id="rId21"/>
    </p:embeddedFont>
    <p:embeddedFont>
      <p:font typeface="游ゴシック Medium" panose="020B0500000000000000" pitchFamily="50" charset="-128"/>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1836" y="6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805FD-D340-48FE-96A4-771EEBFC3AE5}" type="datetimeFigureOut">
              <a:rPr kumimoji="1" lang="ja-JP" altLang="en-US" smtClean="0"/>
              <a:t>2025/6/16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C303F-5198-4C72-9AF5-6C4DED5E7F96}" type="slidenum">
              <a:rPr kumimoji="1" lang="ja-JP" altLang="en-US" smtClean="0"/>
              <a:t>‹#›</a:t>
            </a:fld>
            <a:endParaRPr kumimoji="1" lang="ja-JP" altLang="en-US"/>
          </a:p>
        </p:txBody>
      </p:sp>
    </p:spTree>
    <p:extLst>
      <p:ext uri="{BB962C8B-B14F-4D97-AF65-F5344CB8AC3E}">
        <p14:creationId xmlns:p14="http://schemas.microsoft.com/office/powerpoint/2010/main" val="23559709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ADC303F-5198-4C72-9AF5-6C4DED5E7F96}" type="slidenum">
              <a:rPr kumimoji="1" lang="ja-JP" altLang="en-US" smtClean="0"/>
              <a:t>4</a:t>
            </a:fld>
            <a:endParaRPr kumimoji="1" lang="ja-JP" altLang="en-US"/>
          </a:p>
        </p:txBody>
      </p:sp>
    </p:spTree>
    <p:extLst>
      <p:ext uri="{BB962C8B-B14F-4D97-AF65-F5344CB8AC3E}">
        <p14:creationId xmlns:p14="http://schemas.microsoft.com/office/powerpoint/2010/main" val="367999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86BFC13E-FF05-4DFC-C6B3-811C27E9A0EF}"/>
              </a:ext>
            </a:extLst>
          </p:cNvPr>
          <p:cNvSpPr/>
          <p:nvPr userDrawn="1"/>
        </p:nvSpPr>
        <p:spPr>
          <a:xfrm>
            <a:off x="0" y="0"/>
            <a:ext cx="571500" cy="10287000"/>
          </a:xfrm>
          <a:prstGeom prst="rect">
            <a:avLst/>
          </a:prstGeom>
          <a:solidFill>
            <a:srgbClr val="1A6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23" name="テキスト ボックス 22">
            <a:extLst>
              <a:ext uri="{FF2B5EF4-FFF2-40B4-BE49-F238E27FC236}">
                <a16:creationId xmlns:a16="http://schemas.microsoft.com/office/drawing/2014/main" id="{819D117A-F2EA-426A-0F64-F2552106C8A0}"/>
              </a:ext>
            </a:extLst>
          </p:cNvPr>
          <p:cNvSpPr txBox="1"/>
          <p:nvPr userDrawn="1"/>
        </p:nvSpPr>
        <p:spPr>
          <a:xfrm rot="16200000">
            <a:off x="-854212" y="8376217"/>
            <a:ext cx="2297424" cy="415498"/>
          </a:xfrm>
          <a:prstGeom prst="rect">
            <a:avLst/>
          </a:prstGeom>
          <a:noFill/>
        </p:spPr>
        <p:txBody>
          <a:bodyPr wrap="none" rtlCol="0">
            <a:spAutoFit/>
          </a:bodyPr>
          <a:lstStyle/>
          <a:p>
            <a:r>
              <a:rPr kumimoji="1" lang="en-US" altLang="ja-JP" sz="2100" dirty="0">
                <a:solidFill>
                  <a:schemeClr val="bg1"/>
                </a:solidFill>
              </a:rPr>
              <a:t>JUST PLANNING</a:t>
            </a:r>
            <a:endParaRPr kumimoji="1" lang="ja-JP" altLang="en-US" sz="2100" dirty="0">
              <a:solidFill>
                <a:schemeClr val="bg1"/>
              </a:solidFill>
            </a:endParaRPr>
          </a:p>
        </p:txBody>
      </p:sp>
    </p:spTree>
    <p:extLst>
      <p:ext uri="{BB962C8B-B14F-4D97-AF65-F5344CB8AC3E}">
        <p14:creationId xmlns:p14="http://schemas.microsoft.com/office/powerpoint/2010/main" val="181740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307044-C9F9-E945-8C8D-B97C827EB853}"/>
              </a:ext>
            </a:extLst>
          </p:cNvPr>
          <p:cNvSpPr>
            <a:spLocks noGrp="1"/>
          </p:cNvSpPr>
          <p:nvPr>
            <p:ph type="ctrTitle"/>
          </p:nvPr>
        </p:nvSpPr>
        <p:spPr>
          <a:xfrm>
            <a:off x="2031022" y="773543"/>
            <a:ext cx="13100540" cy="756321"/>
          </a:xfrm>
          <a:prstGeom prst="rect">
            <a:avLst/>
          </a:prstGeom>
        </p:spPr>
        <p:txBody>
          <a:bodyPr anchor="b">
            <a:normAutofit/>
          </a:bodyPr>
          <a:lstStyle>
            <a:lvl1pPr algn="l">
              <a:defRPr sz="4200">
                <a:solidFill>
                  <a:srgbClr val="21222F"/>
                </a:solidFill>
                <a:latin typeface="ヒラギノ角ゴ ProN W6" panose="020B0600000000000000" pitchFamily="34" charset="-128"/>
                <a:ea typeface="ヒラギノ角ゴ ProN W6" panose="020B0600000000000000" pitchFamily="34" charset="-128"/>
              </a:defRPr>
            </a:lvl1pPr>
          </a:lstStyle>
          <a:p>
            <a:r>
              <a:rPr kumimoji="1" lang="ja-JP" altLang="en-US" dirty="0"/>
              <a:t>マスター タイトルの書式設定</a:t>
            </a:r>
          </a:p>
        </p:txBody>
      </p:sp>
      <p:sp>
        <p:nvSpPr>
          <p:cNvPr id="16" name="コンテンツ プレースホルダー 15">
            <a:extLst>
              <a:ext uri="{FF2B5EF4-FFF2-40B4-BE49-F238E27FC236}">
                <a16:creationId xmlns:a16="http://schemas.microsoft.com/office/drawing/2014/main" id="{7E2D9323-AC1A-E8A9-0A8C-525270EB1DB6}"/>
              </a:ext>
            </a:extLst>
          </p:cNvPr>
          <p:cNvSpPr>
            <a:spLocks noGrp="1"/>
          </p:cNvSpPr>
          <p:nvPr>
            <p:ph sz="quarter" idx="13" hasCustomPrompt="1"/>
          </p:nvPr>
        </p:nvSpPr>
        <p:spPr>
          <a:xfrm>
            <a:off x="2031022" y="1662479"/>
            <a:ext cx="12414740" cy="547688"/>
          </a:xfrm>
          <a:prstGeom prst="rect">
            <a:avLst/>
          </a:prstGeom>
        </p:spPr>
        <p:txBody>
          <a:bodyPr/>
          <a:lstStyle>
            <a:lvl1pPr marL="0" indent="0">
              <a:buNone/>
              <a:defRPr sz="2700">
                <a:solidFill>
                  <a:srgbClr val="21222F"/>
                </a:solidFill>
                <a:latin typeface="ヒラギノ角ゴ ProN W6" panose="020B0600000000000000" pitchFamily="34" charset="-128"/>
                <a:ea typeface="ヒラギノ角ゴ ProN W6" panose="020B0600000000000000" pitchFamily="34" charset="-128"/>
              </a:defRPr>
            </a:lvl1pPr>
          </a:lstStyle>
          <a:p>
            <a:pPr lvl="0"/>
            <a:r>
              <a:rPr kumimoji="1" lang="ja-JP" altLang="en-US" dirty="0"/>
              <a:t>サブタイトル</a:t>
            </a:r>
          </a:p>
        </p:txBody>
      </p:sp>
      <p:sp>
        <p:nvSpPr>
          <p:cNvPr id="19" name="正方形/長方形 18">
            <a:extLst>
              <a:ext uri="{FF2B5EF4-FFF2-40B4-BE49-F238E27FC236}">
                <a16:creationId xmlns:a16="http://schemas.microsoft.com/office/drawing/2014/main" id="{B2B5CF41-BE2E-A724-2BD5-BC7891081F3A}"/>
              </a:ext>
            </a:extLst>
          </p:cNvPr>
          <p:cNvSpPr/>
          <p:nvPr userDrawn="1"/>
        </p:nvSpPr>
        <p:spPr>
          <a:xfrm>
            <a:off x="1582613" y="1013224"/>
            <a:ext cx="276959" cy="27695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cxnSp>
        <p:nvCxnSpPr>
          <p:cNvPr id="21" name="直線コネクタ 20">
            <a:extLst>
              <a:ext uri="{FF2B5EF4-FFF2-40B4-BE49-F238E27FC236}">
                <a16:creationId xmlns:a16="http://schemas.microsoft.com/office/drawing/2014/main" id="{FDAC1887-E373-53E0-DC84-AB55AF6F0C74}"/>
              </a:ext>
            </a:extLst>
          </p:cNvPr>
          <p:cNvCxnSpPr>
            <a:cxnSpLocks/>
          </p:cNvCxnSpPr>
          <p:nvPr userDrawn="1"/>
        </p:nvCxnSpPr>
        <p:spPr>
          <a:xfrm>
            <a:off x="10432073" y="1158300"/>
            <a:ext cx="7082205" cy="0"/>
          </a:xfrm>
          <a:prstGeom prst="line">
            <a:avLst/>
          </a:prstGeom>
          <a:ln>
            <a:solidFill>
              <a:srgbClr val="1A6EB8"/>
            </a:solidFill>
          </a:ln>
        </p:spPr>
        <p:style>
          <a:lnRef idx="2">
            <a:schemeClr val="accent1"/>
          </a:lnRef>
          <a:fillRef idx="0">
            <a:schemeClr val="accent1"/>
          </a:fillRef>
          <a:effectRef idx="1">
            <a:schemeClr val="accent1"/>
          </a:effectRef>
          <a:fontRef idx="minor">
            <a:schemeClr val="tx1"/>
          </a:fontRef>
        </p:style>
      </p:cxnSp>
      <p:sp>
        <p:nvSpPr>
          <p:cNvPr id="5" name="正方形/長方形 4">
            <a:extLst>
              <a:ext uri="{FF2B5EF4-FFF2-40B4-BE49-F238E27FC236}">
                <a16:creationId xmlns:a16="http://schemas.microsoft.com/office/drawing/2014/main" id="{8B00BE19-E687-4696-277B-F1B58611EADF}"/>
              </a:ext>
            </a:extLst>
          </p:cNvPr>
          <p:cNvSpPr/>
          <p:nvPr userDrawn="1"/>
        </p:nvSpPr>
        <p:spPr>
          <a:xfrm>
            <a:off x="0" y="0"/>
            <a:ext cx="571500" cy="10287000"/>
          </a:xfrm>
          <a:prstGeom prst="rect">
            <a:avLst/>
          </a:prstGeom>
          <a:solidFill>
            <a:srgbClr val="1A6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7" name="テキスト ボックス 6">
            <a:extLst>
              <a:ext uri="{FF2B5EF4-FFF2-40B4-BE49-F238E27FC236}">
                <a16:creationId xmlns:a16="http://schemas.microsoft.com/office/drawing/2014/main" id="{2805B922-48D0-7F91-1251-271DF1C98A94}"/>
              </a:ext>
            </a:extLst>
          </p:cNvPr>
          <p:cNvSpPr txBox="1"/>
          <p:nvPr userDrawn="1"/>
        </p:nvSpPr>
        <p:spPr>
          <a:xfrm rot="16200000">
            <a:off x="-855013" y="8376217"/>
            <a:ext cx="2299027" cy="415498"/>
          </a:xfrm>
          <a:prstGeom prst="rect">
            <a:avLst/>
          </a:prstGeom>
          <a:noFill/>
        </p:spPr>
        <p:txBody>
          <a:bodyPr wrap="none" rtlCol="0">
            <a:spAutoFit/>
          </a:bodyPr>
          <a:lstStyle/>
          <a:p>
            <a:r>
              <a:rPr kumimoji="1" lang="en-US" altLang="ja-JP" sz="2100" dirty="0">
                <a:solidFill>
                  <a:schemeClr val="bg1"/>
                </a:solidFill>
              </a:rPr>
              <a:t>JUST PLANNING</a:t>
            </a:r>
            <a:endParaRPr kumimoji="1" lang="ja-JP" altLang="en-US" sz="2100" dirty="0">
              <a:solidFill>
                <a:schemeClr val="bg1"/>
              </a:solidFill>
            </a:endParaRPr>
          </a:p>
        </p:txBody>
      </p:sp>
    </p:spTree>
    <p:extLst>
      <p:ext uri="{BB962C8B-B14F-4D97-AF65-F5344CB8AC3E}">
        <p14:creationId xmlns:p14="http://schemas.microsoft.com/office/powerpoint/2010/main" val="3263575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3FC0266B-E8D3-3960-5196-8D3F285BEDCF}"/>
              </a:ext>
            </a:extLst>
          </p:cNvPr>
          <p:cNvSpPr/>
          <p:nvPr userDrawn="1"/>
        </p:nvSpPr>
        <p:spPr>
          <a:xfrm>
            <a:off x="-1" y="0"/>
            <a:ext cx="4576397" cy="10287000"/>
          </a:xfrm>
          <a:prstGeom prst="rect">
            <a:avLst/>
          </a:prstGeom>
          <a:solidFill>
            <a:srgbClr val="256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
        <p:nvSpPr>
          <p:cNvPr id="11" name="タイトル 1">
            <a:extLst>
              <a:ext uri="{FF2B5EF4-FFF2-40B4-BE49-F238E27FC236}">
                <a16:creationId xmlns:a16="http://schemas.microsoft.com/office/drawing/2014/main" id="{5F357968-E8A5-4D6F-492C-45030F92E9B7}"/>
              </a:ext>
            </a:extLst>
          </p:cNvPr>
          <p:cNvSpPr>
            <a:spLocks noGrp="1"/>
          </p:cNvSpPr>
          <p:nvPr>
            <p:ph type="ctrTitle"/>
          </p:nvPr>
        </p:nvSpPr>
        <p:spPr>
          <a:xfrm>
            <a:off x="5394080" y="773543"/>
            <a:ext cx="13100540" cy="756321"/>
          </a:xfrm>
          <a:prstGeom prst="rect">
            <a:avLst/>
          </a:prstGeom>
        </p:spPr>
        <p:txBody>
          <a:bodyPr anchor="b">
            <a:normAutofit/>
          </a:bodyPr>
          <a:lstStyle>
            <a:lvl1pPr algn="l">
              <a:defRPr sz="4200">
                <a:solidFill>
                  <a:srgbClr val="21222F"/>
                </a:solidFill>
                <a:latin typeface="ヒラギノ角ゴ ProN W6" panose="020B0600000000000000" pitchFamily="34" charset="-128"/>
                <a:ea typeface="ヒラギノ角ゴ ProN W6" panose="020B0600000000000000" pitchFamily="34" charset="-128"/>
              </a:defRPr>
            </a:lvl1pPr>
          </a:lstStyle>
          <a:p>
            <a:r>
              <a:rPr kumimoji="1" lang="ja-JP" altLang="en-US" dirty="0"/>
              <a:t>マスター タイトルの書式設定</a:t>
            </a:r>
          </a:p>
        </p:txBody>
      </p:sp>
      <p:sp>
        <p:nvSpPr>
          <p:cNvPr id="12" name="コンテンツ プレースホルダー 15">
            <a:extLst>
              <a:ext uri="{FF2B5EF4-FFF2-40B4-BE49-F238E27FC236}">
                <a16:creationId xmlns:a16="http://schemas.microsoft.com/office/drawing/2014/main" id="{AEECC33C-450F-D477-FE47-BC49205D1560}"/>
              </a:ext>
            </a:extLst>
          </p:cNvPr>
          <p:cNvSpPr>
            <a:spLocks noGrp="1"/>
          </p:cNvSpPr>
          <p:nvPr>
            <p:ph sz="quarter" idx="13" hasCustomPrompt="1"/>
          </p:nvPr>
        </p:nvSpPr>
        <p:spPr>
          <a:xfrm>
            <a:off x="5394080" y="1662479"/>
            <a:ext cx="12414740" cy="547688"/>
          </a:xfrm>
          <a:prstGeom prst="rect">
            <a:avLst/>
          </a:prstGeom>
        </p:spPr>
        <p:txBody>
          <a:bodyPr/>
          <a:lstStyle>
            <a:lvl1pPr marL="0" indent="0">
              <a:buNone/>
              <a:defRPr sz="2700">
                <a:solidFill>
                  <a:srgbClr val="36384C"/>
                </a:solidFill>
                <a:latin typeface="ヒラギノ角ゴ ProN W6" panose="020B0600000000000000" pitchFamily="34" charset="-128"/>
                <a:ea typeface="ヒラギノ角ゴ ProN W6" panose="020B0600000000000000" pitchFamily="34" charset="-128"/>
              </a:defRPr>
            </a:lvl1pPr>
          </a:lstStyle>
          <a:p>
            <a:pPr lvl="0"/>
            <a:r>
              <a:rPr kumimoji="1" lang="ja-JP" altLang="en-US" dirty="0"/>
              <a:t>サブタイトル</a:t>
            </a:r>
          </a:p>
        </p:txBody>
      </p:sp>
    </p:spTree>
    <p:extLst>
      <p:ext uri="{BB962C8B-B14F-4D97-AF65-F5344CB8AC3E}">
        <p14:creationId xmlns:p14="http://schemas.microsoft.com/office/powerpoint/2010/main" val="3345551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D514A13-39C5-7B93-5EB4-25F83FC0EC75}"/>
              </a:ext>
            </a:extLst>
          </p:cNvPr>
          <p:cNvSpPr/>
          <p:nvPr userDrawn="1"/>
        </p:nvSpPr>
        <p:spPr>
          <a:xfrm>
            <a:off x="-1" y="0"/>
            <a:ext cx="18288002" cy="10287000"/>
          </a:xfrm>
          <a:prstGeom prst="rect">
            <a:avLst/>
          </a:prstGeom>
          <a:solidFill>
            <a:srgbClr val="256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700"/>
          </a:p>
        </p:txBody>
      </p:sp>
    </p:spTree>
    <p:extLst>
      <p:ext uri="{BB962C8B-B14F-4D97-AF65-F5344CB8AC3E}">
        <p14:creationId xmlns:p14="http://schemas.microsoft.com/office/powerpoint/2010/main" val="174172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E4748E6-B723-E5ED-6549-FAFAC0E748EB}"/>
              </a:ext>
            </a:extLst>
          </p:cNvPr>
          <p:cNvSpPr>
            <a:spLocks noGrp="1"/>
          </p:cNvSpPr>
          <p:nvPr>
            <p:ph type="sldNum" sz="quarter" idx="4"/>
          </p:nvPr>
        </p:nvSpPr>
        <p:spPr>
          <a:xfrm>
            <a:off x="12915900" y="9732352"/>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89149C2-5173-448C-BE3E-BAF53A2BC56A}" type="slidenum">
              <a:rPr kumimoji="1" lang="ja-JP" altLang="en-US" smtClean="0"/>
              <a:t>‹#›</a:t>
            </a:fld>
            <a:endParaRPr kumimoji="1" lang="ja-JP" altLang="en-US"/>
          </a:p>
        </p:txBody>
      </p:sp>
    </p:spTree>
    <p:extLst>
      <p:ext uri="{BB962C8B-B14F-4D97-AF65-F5344CB8AC3E}">
        <p14:creationId xmlns:p14="http://schemas.microsoft.com/office/powerpoint/2010/main" val="3424802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1371600" rtl="0" eaLnBrk="1" latinLnBrk="0" hangingPunct="1">
        <a:lnSpc>
          <a:spcPct val="90000"/>
        </a:lnSpc>
        <a:spcBef>
          <a:spcPct val="0"/>
        </a:spcBef>
        <a:buNone/>
        <a:defRPr kumimoji="1"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kumimoji="1"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kumimoji="1"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kumimoji="1"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600" rtl="0" eaLnBrk="1" latinLnBrk="0" hangingPunct="1">
        <a:defRPr kumimoji="1" sz="2700" kern="1200">
          <a:solidFill>
            <a:schemeClr val="tx1"/>
          </a:solidFill>
          <a:latin typeface="+mn-lt"/>
          <a:ea typeface="+mn-ea"/>
          <a:cs typeface="+mn-cs"/>
        </a:defRPr>
      </a:lvl1pPr>
      <a:lvl2pPr marL="685800" algn="l" defTabSz="1371600" rtl="0" eaLnBrk="1" latinLnBrk="0" hangingPunct="1">
        <a:defRPr kumimoji="1" sz="2700" kern="1200">
          <a:solidFill>
            <a:schemeClr val="tx1"/>
          </a:solidFill>
          <a:latin typeface="+mn-lt"/>
          <a:ea typeface="+mn-ea"/>
          <a:cs typeface="+mn-cs"/>
        </a:defRPr>
      </a:lvl2pPr>
      <a:lvl3pPr marL="1371600" algn="l" defTabSz="1371600" rtl="0" eaLnBrk="1" latinLnBrk="0" hangingPunct="1">
        <a:defRPr kumimoji="1" sz="2700" kern="1200">
          <a:solidFill>
            <a:schemeClr val="tx1"/>
          </a:solidFill>
          <a:latin typeface="+mn-lt"/>
          <a:ea typeface="+mn-ea"/>
          <a:cs typeface="+mn-cs"/>
        </a:defRPr>
      </a:lvl3pPr>
      <a:lvl4pPr marL="2057400" algn="l" defTabSz="1371600" rtl="0" eaLnBrk="1" latinLnBrk="0" hangingPunct="1">
        <a:defRPr kumimoji="1" sz="2700" kern="1200">
          <a:solidFill>
            <a:schemeClr val="tx1"/>
          </a:solidFill>
          <a:latin typeface="+mn-lt"/>
          <a:ea typeface="+mn-ea"/>
          <a:cs typeface="+mn-cs"/>
        </a:defRPr>
      </a:lvl4pPr>
      <a:lvl5pPr marL="2743200" algn="l" defTabSz="1371600" rtl="0" eaLnBrk="1" latinLnBrk="0" hangingPunct="1">
        <a:defRPr kumimoji="1" sz="2700" kern="1200">
          <a:solidFill>
            <a:schemeClr val="tx1"/>
          </a:solidFill>
          <a:latin typeface="+mn-lt"/>
          <a:ea typeface="+mn-ea"/>
          <a:cs typeface="+mn-cs"/>
        </a:defRPr>
      </a:lvl5pPr>
      <a:lvl6pPr marL="3429000" algn="l" defTabSz="1371600" rtl="0" eaLnBrk="1" latinLnBrk="0" hangingPunct="1">
        <a:defRPr kumimoji="1" sz="2700" kern="1200">
          <a:solidFill>
            <a:schemeClr val="tx1"/>
          </a:solidFill>
          <a:latin typeface="+mn-lt"/>
          <a:ea typeface="+mn-ea"/>
          <a:cs typeface="+mn-cs"/>
        </a:defRPr>
      </a:lvl6pPr>
      <a:lvl7pPr marL="4114800" algn="l" defTabSz="1371600" rtl="0" eaLnBrk="1" latinLnBrk="0" hangingPunct="1">
        <a:defRPr kumimoji="1" sz="2700" kern="1200">
          <a:solidFill>
            <a:schemeClr val="tx1"/>
          </a:solidFill>
          <a:latin typeface="+mn-lt"/>
          <a:ea typeface="+mn-ea"/>
          <a:cs typeface="+mn-cs"/>
        </a:defRPr>
      </a:lvl7pPr>
      <a:lvl8pPr marL="4800600" algn="l" defTabSz="1371600" rtl="0" eaLnBrk="1" latinLnBrk="0" hangingPunct="1">
        <a:defRPr kumimoji="1" sz="2700" kern="1200">
          <a:solidFill>
            <a:schemeClr val="tx1"/>
          </a:solidFill>
          <a:latin typeface="+mn-lt"/>
          <a:ea typeface="+mn-ea"/>
          <a:cs typeface="+mn-cs"/>
        </a:defRPr>
      </a:lvl8pPr>
      <a:lvl9pPr marL="5486400" algn="l" defTabSz="1371600" rtl="0" eaLnBrk="1" latinLnBrk="0" hangingPunct="1">
        <a:defRPr kumimoji="1"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justweb.co.jp/makasetenetex/inquiry/" TargetMode="External"/><Relationship Id="rId1" Type="http://schemas.openxmlformats.org/officeDocument/2006/relationships/slideLayout" Target="../slideLayouts/slideLayout1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63EB"/>
        </a:solidFill>
        <a:effectLst/>
      </p:bgPr>
    </p:bg>
    <p:spTree>
      <p:nvGrpSpPr>
        <p:cNvPr id="1" name=""/>
        <p:cNvGrpSpPr/>
        <p:nvPr/>
      </p:nvGrpSpPr>
      <p:grpSpPr>
        <a:xfrm>
          <a:off x="0" y="0"/>
          <a:ext cx="0" cy="0"/>
          <a:chOff x="0" y="0"/>
          <a:chExt cx="0" cy="0"/>
        </a:xfrm>
      </p:grpSpPr>
      <p:sp>
        <p:nvSpPr>
          <p:cNvPr id="8" name="TextBox 8"/>
          <p:cNvSpPr txBox="1"/>
          <p:nvPr/>
        </p:nvSpPr>
        <p:spPr>
          <a:xfrm>
            <a:off x="4431834" y="2654796"/>
            <a:ext cx="3571876" cy="992982"/>
          </a:xfrm>
          <a:prstGeom prst="rect">
            <a:avLst/>
          </a:prstGeom>
        </p:spPr>
        <p:txBody>
          <a:bodyPr lIns="0" tIns="0" rIns="0" bIns="0" rtlCol="0" anchor="ctr"/>
          <a:lstStyle/>
          <a:p>
            <a:pPr algn="ctr">
              <a:lnSpc>
                <a:spcPts val="6480"/>
              </a:lnSpc>
            </a:pPr>
            <a:r>
              <a:rPr lang="ja-JP" altLang="en-US" sz="5400" b="1" dirty="0">
                <a:solidFill>
                  <a:srgbClr val="FFFFFF"/>
                </a:solidFill>
                <a:latin typeface="Noto Sans Bold"/>
                <a:ea typeface="Noto Sans Bold"/>
                <a:cs typeface="Noto Sans Bold"/>
                <a:sym typeface="Noto Sans Bold"/>
              </a:rPr>
              <a:t>飲食店向け</a:t>
            </a:r>
          </a:p>
        </p:txBody>
      </p:sp>
      <p:sp>
        <p:nvSpPr>
          <p:cNvPr id="11" name="TextBox 11"/>
          <p:cNvSpPr txBox="1"/>
          <p:nvPr/>
        </p:nvSpPr>
        <p:spPr>
          <a:xfrm>
            <a:off x="3226004" y="3370154"/>
            <a:ext cx="12401551" cy="1272609"/>
          </a:xfrm>
          <a:prstGeom prst="rect">
            <a:avLst/>
          </a:prstGeom>
        </p:spPr>
        <p:txBody>
          <a:bodyPr lIns="0" tIns="0" rIns="0" bIns="0" rtlCol="0" anchor="ctr"/>
          <a:lstStyle/>
          <a:p>
            <a:pPr algn="ctr">
              <a:lnSpc>
                <a:spcPts val="7799"/>
              </a:lnSpc>
            </a:pPr>
            <a:r>
              <a:rPr lang="ja-JP" altLang="en-US" sz="6499" b="1" dirty="0">
                <a:solidFill>
                  <a:srgbClr val="FFFFFF"/>
                </a:solidFill>
                <a:latin typeface="Noto Sans Bold"/>
                <a:ea typeface="Noto Sans Bold"/>
                <a:cs typeface="Noto Sans Bold"/>
                <a:sym typeface="Noto Sans Bold"/>
              </a:rPr>
              <a:t>食中毒の種類と対策ガイド</a:t>
            </a:r>
            <a:endParaRPr lang="en-US" sz="6499" b="1" dirty="0">
              <a:solidFill>
                <a:srgbClr val="FFFFFF"/>
              </a:solidFill>
              <a:latin typeface="Noto Sans Bold"/>
              <a:ea typeface="Noto Sans Bold"/>
              <a:cs typeface="Noto Sans Bold"/>
              <a:sym typeface="Noto Sans Bold"/>
            </a:endParaRPr>
          </a:p>
        </p:txBody>
      </p:sp>
      <p:sp>
        <p:nvSpPr>
          <p:cNvPr id="16" name="Freeform 16"/>
          <p:cNvSpPr/>
          <p:nvPr/>
        </p:nvSpPr>
        <p:spPr>
          <a:xfrm>
            <a:off x="6634758" y="5459245"/>
            <a:ext cx="5275660" cy="375046"/>
          </a:xfrm>
          <a:custGeom>
            <a:avLst/>
            <a:gdLst/>
            <a:ahLst/>
            <a:cxnLst/>
            <a:rect l="l" t="t" r="r" b="b"/>
            <a:pathLst>
              <a:path w="7034213" h="500061">
                <a:moveTo>
                  <a:pt x="0" y="0"/>
                </a:moveTo>
                <a:lnTo>
                  <a:pt x="7034213" y="0"/>
                </a:lnTo>
                <a:lnTo>
                  <a:pt x="7034213" y="500061"/>
                </a:lnTo>
                <a:lnTo>
                  <a:pt x="0" y="500061"/>
                </a:lnTo>
                <a:close/>
              </a:path>
            </a:pathLst>
          </a:custGeom>
          <a:solidFill>
            <a:srgbClr val="000000">
              <a:alpha val="0"/>
            </a:srgbClr>
          </a:solidFill>
        </p:spPr>
        <p:txBody>
          <a:bodyPr/>
          <a:lstStyle/>
          <a:p>
            <a:endParaRPr lang="ja-JP" altLang="en-US" sz="2400" b="1">
              <a:latin typeface="游ゴシック" panose="020B0400000000000000" pitchFamily="50" charset="-128"/>
              <a:ea typeface="游ゴシック" panose="020B0400000000000000" pitchFamily="50" charset="-128"/>
            </a:endParaRPr>
          </a:p>
        </p:txBody>
      </p:sp>
      <p:sp>
        <p:nvSpPr>
          <p:cNvPr id="17" name="TextBox 17"/>
          <p:cNvSpPr txBox="1"/>
          <p:nvPr/>
        </p:nvSpPr>
        <p:spPr>
          <a:xfrm>
            <a:off x="5427167" y="5066210"/>
            <a:ext cx="7690842" cy="1709062"/>
          </a:xfrm>
          <a:prstGeom prst="rect">
            <a:avLst/>
          </a:prstGeom>
        </p:spPr>
        <p:txBody>
          <a:bodyPr lIns="0" tIns="0" rIns="0" bIns="0" rtlCol="0" anchor="ctr"/>
          <a:lstStyle/>
          <a:p>
            <a:pPr algn="ctr"/>
            <a:r>
              <a:rPr lang="ja-JP" altLang="en-US" sz="2800" b="1" dirty="0">
                <a:solidFill>
                  <a:srgbClr val="FFFFFF"/>
                </a:solidFill>
                <a:latin typeface="游ゴシック" panose="020B0400000000000000" pitchFamily="50" charset="-128"/>
                <a:ea typeface="游ゴシック" panose="020B0400000000000000" pitchFamily="50" charset="-128"/>
                <a:cs typeface="Noto Sans"/>
                <a:sym typeface="Noto Sans"/>
              </a:rPr>
              <a:t>食品衛生管理の基本から実践的な対策まで、</a:t>
            </a:r>
          </a:p>
          <a:p>
            <a:pPr algn="ctr"/>
            <a:r>
              <a:rPr lang="ja-JP" altLang="en-US" sz="2800" b="1" dirty="0">
                <a:solidFill>
                  <a:srgbClr val="FFFFFF"/>
                </a:solidFill>
                <a:latin typeface="游ゴシック" panose="020B0400000000000000" pitchFamily="50" charset="-128"/>
                <a:ea typeface="游ゴシック" panose="020B0400000000000000" pitchFamily="50" charset="-128"/>
                <a:cs typeface="Noto Sans"/>
                <a:sym typeface="Noto Sans"/>
              </a:rPr>
              <a:t>飲食店経営に必要な食中毒予防の知識を網羅</a:t>
            </a:r>
          </a:p>
        </p:txBody>
      </p:sp>
      <p:sp>
        <p:nvSpPr>
          <p:cNvPr id="23" name="Freeform 23"/>
          <p:cNvSpPr/>
          <p:nvPr/>
        </p:nvSpPr>
        <p:spPr>
          <a:xfrm>
            <a:off x="607548" y="571500"/>
            <a:ext cx="1719688" cy="502188"/>
          </a:xfrm>
          <a:custGeom>
            <a:avLst/>
            <a:gdLst/>
            <a:ahLst/>
            <a:cxnLst/>
            <a:rect l="l" t="t" r="r" b="b"/>
            <a:pathLst>
              <a:path w="1719688" h="502188">
                <a:moveTo>
                  <a:pt x="0" y="0"/>
                </a:moveTo>
                <a:lnTo>
                  <a:pt x="1719688" y="0"/>
                </a:lnTo>
                <a:lnTo>
                  <a:pt x="1719688" y="502188"/>
                </a:lnTo>
                <a:lnTo>
                  <a:pt x="0" y="502188"/>
                </a:lnTo>
                <a:lnTo>
                  <a:pt x="0" y="0"/>
                </a:lnTo>
                <a:close/>
              </a:path>
            </a:pathLst>
          </a:custGeom>
          <a:blipFill>
            <a:blip r:embed="rId2"/>
            <a:stretch>
              <a:fillRect/>
            </a:stretch>
          </a:blipFill>
        </p:spPr>
        <p:txBody>
          <a:bodyPr/>
          <a:lstStyle/>
          <a:p>
            <a:endParaRPr lang="ja-JP" altLang="en-US"/>
          </a:p>
        </p:txBody>
      </p:sp>
      <p:sp>
        <p:nvSpPr>
          <p:cNvPr id="24" name="TextBox 24"/>
          <p:cNvSpPr txBox="1"/>
          <p:nvPr/>
        </p:nvSpPr>
        <p:spPr>
          <a:xfrm>
            <a:off x="3056744" y="9425315"/>
            <a:ext cx="12570811" cy="316562"/>
          </a:xfrm>
          <a:prstGeom prst="rect">
            <a:avLst/>
          </a:prstGeom>
        </p:spPr>
        <p:txBody>
          <a:bodyPr wrap="square" lIns="0" tIns="0" rIns="0" bIns="0" rtlCol="0" anchor="t">
            <a:spAutoFit/>
          </a:bodyPr>
          <a:lstStyle/>
          <a:p>
            <a:pPr algn="ctr">
              <a:lnSpc>
                <a:spcPts val="2371"/>
              </a:lnSpc>
              <a:spcBef>
                <a:spcPct val="0"/>
              </a:spcBef>
            </a:pPr>
            <a:r>
              <a:rPr lang="en-US" altLang="ja-JP" sz="2400" b="1" dirty="0">
                <a:solidFill>
                  <a:srgbClr val="FFFBEB"/>
                </a:solidFill>
                <a:latin typeface="游ゴシック" panose="020B0400000000000000" pitchFamily="50" charset="-128"/>
                <a:ea typeface="游ゴシック" panose="020B0400000000000000" pitchFamily="50" charset="-128"/>
                <a:cs typeface="Noto Sans JP Medium"/>
                <a:sym typeface="Noto Sans JP Medium"/>
              </a:rPr>
              <a:t>※</a:t>
            </a:r>
            <a:r>
              <a:rPr lang="ja-JP" altLang="en-US" sz="2400" b="1" dirty="0">
                <a:solidFill>
                  <a:srgbClr val="FFFBEB"/>
                </a:solidFill>
                <a:latin typeface="游ゴシック" panose="020B0400000000000000" pitchFamily="50" charset="-128"/>
                <a:ea typeface="游ゴシック" panose="020B0400000000000000" pitchFamily="50" charset="-128"/>
                <a:cs typeface="Noto Sans JP Medium"/>
                <a:sym typeface="Noto Sans JP Medium"/>
              </a:rPr>
              <a:t>本資料は店舗内での教育・共有資料としてご自由に編集・再利用いただけます。</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a:off x="828993" y="3314700"/>
            <a:ext cx="16630013" cy="959953"/>
          </a:xfrm>
          <a:custGeom>
            <a:avLst/>
            <a:gdLst/>
            <a:ahLst/>
            <a:cxnLst/>
            <a:rect l="l" t="t" r="r" b="b"/>
            <a:pathLst>
              <a:path w="24867933" h="1609725">
                <a:moveTo>
                  <a:pt x="0" y="0"/>
                </a:moveTo>
                <a:lnTo>
                  <a:pt x="24867933" y="0"/>
                </a:lnTo>
                <a:lnTo>
                  <a:pt x="24867933" y="1609725"/>
                </a:lnTo>
                <a:lnTo>
                  <a:pt x="0" y="1609725"/>
                </a:lnTo>
                <a:close/>
              </a:path>
            </a:pathLst>
          </a:custGeom>
          <a:solidFill>
            <a:srgbClr val="E5E7EB">
              <a:alpha val="48627"/>
            </a:srgbClr>
          </a:solidFill>
        </p:spPr>
        <p:txBody>
          <a:bodyPr/>
          <a:lstStyle/>
          <a:p>
            <a:endParaRPr lang="ja-JP" altLang="en-US"/>
          </a:p>
        </p:txBody>
      </p:sp>
      <p:sp>
        <p:nvSpPr>
          <p:cNvPr id="179" name="Freeform 29">
            <a:extLst>
              <a:ext uri="{FF2B5EF4-FFF2-40B4-BE49-F238E27FC236}">
                <a16:creationId xmlns:a16="http://schemas.microsoft.com/office/drawing/2014/main" id="{8C94B5DA-5024-53B1-5AED-10AB20FE9AE7}"/>
              </a:ext>
            </a:extLst>
          </p:cNvPr>
          <p:cNvSpPr/>
          <p:nvPr/>
        </p:nvSpPr>
        <p:spPr>
          <a:xfrm>
            <a:off x="828992" y="5057121"/>
            <a:ext cx="16630013" cy="959953"/>
          </a:xfrm>
          <a:custGeom>
            <a:avLst/>
            <a:gdLst/>
            <a:ahLst/>
            <a:cxnLst/>
            <a:rect l="l" t="t" r="r" b="b"/>
            <a:pathLst>
              <a:path w="24867933" h="1609725">
                <a:moveTo>
                  <a:pt x="0" y="0"/>
                </a:moveTo>
                <a:lnTo>
                  <a:pt x="24867933" y="0"/>
                </a:lnTo>
                <a:lnTo>
                  <a:pt x="24867933" y="1609725"/>
                </a:lnTo>
                <a:lnTo>
                  <a:pt x="0" y="1609725"/>
                </a:lnTo>
                <a:close/>
              </a:path>
            </a:pathLst>
          </a:custGeom>
          <a:solidFill>
            <a:srgbClr val="E5E7EB">
              <a:alpha val="48627"/>
            </a:srgbClr>
          </a:solidFill>
        </p:spPr>
        <p:txBody>
          <a:bodyPr/>
          <a:lstStyle/>
          <a:p>
            <a:endParaRPr lang="ja-JP" altLang="en-US"/>
          </a:p>
        </p:txBody>
      </p:sp>
      <p:sp>
        <p:nvSpPr>
          <p:cNvPr id="180" name="Freeform 29">
            <a:extLst>
              <a:ext uri="{FF2B5EF4-FFF2-40B4-BE49-F238E27FC236}">
                <a16:creationId xmlns:a16="http://schemas.microsoft.com/office/drawing/2014/main" id="{6D8E22BF-0CA4-5EB2-12CC-DF00B841B23C}"/>
              </a:ext>
            </a:extLst>
          </p:cNvPr>
          <p:cNvSpPr/>
          <p:nvPr/>
        </p:nvSpPr>
        <p:spPr>
          <a:xfrm>
            <a:off x="828992" y="6872277"/>
            <a:ext cx="16630013" cy="959953"/>
          </a:xfrm>
          <a:custGeom>
            <a:avLst/>
            <a:gdLst/>
            <a:ahLst/>
            <a:cxnLst/>
            <a:rect l="l" t="t" r="r" b="b"/>
            <a:pathLst>
              <a:path w="24867933" h="1609725">
                <a:moveTo>
                  <a:pt x="0" y="0"/>
                </a:moveTo>
                <a:lnTo>
                  <a:pt x="24867933" y="0"/>
                </a:lnTo>
                <a:lnTo>
                  <a:pt x="24867933" y="1609725"/>
                </a:lnTo>
                <a:lnTo>
                  <a:pt x="0" y="1609725"/>
                </a:lnTo>
                <a:close/>
              </a:path>
            </a:pathLst>
          </a:custGeom>
          <a:solidFill>
            <a:srgbClr val="E5E7EB">
              <a:alpha val="48627"/>
            </a:srgbClr>
          </a:solidFill>
        </p:spPr>
        <p:txBody>
          <a:bodyPr/>
          <a:lstStyle/>
          <a:p>
            <a:endParaRPr lang="ja-JP" altLang="en-US"/>
          </a:p>
        </p:txBody>
      </p:sp>
      <p:sp>
        <p:nvSpPr>
          <p:cNvPr id="181" name="Freeform 29">
            <a:extLst>
              <a:ext uri="{FF2B5EF4-FFF2-40B4-BE49-F238E27FC236}">
                <a16:creationId xmlns:a16="http://schemas.microsoft.com/office/drawing/2014/main" id="{AF99C7E8-3BCB-A95F-692F-3CD003CD3C70}"/>
              </a:ext>
            </a:extLst>
          </p:cNvPr>
          <p:cNvSpPr/>
          <p:nvPr/>
        </p:nvSpPr>
        <p:spPr>
          <a:xfrm>
            <a:off x="793692" y="8852137"/>
            <a:ext cx="16630013" cy="959953"/>
          </a:xfrm>
          <a:custGeom>
            <a:avLst/>
            <a:gdLst/>
            <a:ahLst/>
            <a:cxnLst/>
            <a:rect l="l" t="t" r="r" b="b"/>
            <a:pathLst>
              <a:path w="24867933" h="1609725">
                <a:moveTo>
                  <a:pt x="0" y="0"/>
                </a:moveTo>
                <a:lnTo>
                  <a:pt x="24867933" y="0"/>
                </a:lnTo>
                <a:lnTo>
                  <a:pt x="24867933" y="1609725"/>
                </a:lnTo>
                <a:lnTo>
                  <a:pt x="0" y="1609725"/>
                </a:lnTo>
                <a:close/>
              </a:path>
            </a:pathLst>
          </a:custGeom>
          <a:solidFill>
            <a:srgbClr val="E5E7EB">
              <a:alpha val="48627"/>
            </a:srgbClr>
          </a:solidFill>
        </p:spPr>
        <p:txBody>
          <a:bodyPr/>
          <a:lstStyle/>
          <a:p>
            <a:endParaRPr lang="ja-JP" altLang="en-US"/>
          </a:p>
        </p:txBody>
      </p:sp>
      <p:grpSp>
        <p:nvGrpSpPr>
          <p:cNvPr id="2" name="Group 2"/>
          <p:cNvGrpSpPr/>
          <p:nvPr/>
        </p:nvGrpSpPr>
        <p:grpSpPr>
          <a:xfrm>
            <a:off x="821531" y="644051"/>
            <a:ext cx="728662" cy="714376"/>
            <a:chOff x="0" y="0"/>
            <a:chExt cx="971549" cy="952501"/>
          </a:xfrm>
        </p:grpSpPr>
        <p:sp>
          <p:nvSpPr>
            <p:cNvPr id="3" name="Freeform 3"/>
            <p:cNvSpPr/>
            <p:nvPr/>
          </p:nvSpPr>
          <p:spPr>
            <a:xfrm>
              <a:off x="0" y="0"/>
              <a:ext cx="971550" cy="952500"/>
            </a:xfrm>
            <a:custGeom>
              <a:avLst/>
              <a:gdLst/>
              <a:ahLst/>
              <a:cxnLst/>
              <a:rect l="l" t="t" r="r" b="b"/>
              <a:pathLst>
                <a:path w="971550" h="952500">
                  <a:moveTo>
                    <a:pt x="0" y="0"/>
                  </a:moveTo>
                  <a:lnTo>
                    <a:pt x="971550" y="0"/>
                  </a:lnTo>
                  <a:lnTo>
                    <a:pt x="971550" y="952500"/>
                  </a:lnTo>
                  <a:lnTo>
                    <a:pt x="0" y="952500"/>
                  </a:lnTo>
                  <a:close/>
                </a:path>
              </a:pathLst>
            </a:custGeom>
            <a:solidFill>
              <a:srgbClr val="2563EB"/>
            </a:solidFill>
          </p:spPr>
          <p:txBody>
            <a:bodyPr/>
            <a:lstStyle/>
            <a:p>
              <a:endParaRPr lang="ja-JP" altLang="en-US"/>
            </a:p>
          </p:txBody>
        </p:sp>
      </p:grpSp>
      <p:grpSp>
        <p:nvGrpSpPr>
          <p:cNvPr id="4" name="Group 4"/>
          <p:cNvGrpSpPr/>
          <p:nvPr/>
        </p:nvGrpSpPr>
        <p:grpSpPr>
          <a:xfrm>
            <a:off x="992981" y="815501"/>
            <a:ext cx="385762" cy="342900"/>
            <a:chOff x="0" y="0"/>
            <a:chExt cx="514349" cy="457200"/>
          </a:xfrm>
        </p:grpSpPr>
        <p:sp>
          <p:nvSpPr>
            <p:cNvPr id="5" name="Freeform 5" descr="preencoded.png"/>
            <p:cNvSpPr/>
            <p:nvPr/>
          </p:nvSpPr>
          <p:spPr>
            <a:xfrm>
              <a:off x="0" y="0"/>
              <a:ext cx="514350" cy="457200"/>
            </a:xfrm>
            <a:custGeom>
              <a:avLst/>
              <a:gdLst/>
              <a:ahLst/>
              <a:cxnLst/>
              <a:rect l="l" t="t" r="r" b="b"/>
              <a:pathLst>
                <a:path w="514350" h="457200">
                  <a:moveTo>
                    <a:pt x="0" y="0"/>
                  </a:moveTo>
                  <a:lnTo>
                    <a:pt x="514350" y="0"/>
                  </a:lnTo>
                  <a:lnTo>
                    <a:pt x="514350" y="457200"/>
                  </a:lnTo>
                  <a:lnTo>
                    <a:pt x="0" y="457200"/>
                  </a:lnTo>
                  <a:lnTo>
                    <a:pt x="0" y="0"/>
                  </a:lnTo>
                  <a:close/>
                </a:path>
              </a:pathLst>
            </a:custGeom>
            <a:blipFill>
              <a:blip r:embed="rId2"/>
              <a:stretch>
                <a:fillRect/>
              </a:stretch>
            </a:blipFill>
          </p:spPr>
          <p:txBody>
            <a:bodyPr/>
            <a:lstStyle/>
            <a:p>
              <a:endParaRPr lang="ja-JP" altLang="en-US"/>
            </a:p>
          </p:txBody>
        </p:sp>
      </p:grpSp>
      <p:sp>
        <p:nvSpPr>
          <p:cNvPr id="7" name="Freeform 7"/>
          <p:cNvSpPr/>
          <p:nvPr/>
        </p:nvSpPr>
        <p:spPr>
          <a:xfrm>
            <a:off x="1832000" y="603389"/>
            <a:ext cx="5247084" cy="757935"/>
          </a:xfrm>
          <a:custGeom>
            <a:avLst/>
            <a:gdLst/>
            <a:ahLst/>
            <a:cxnLst/>
            <a:rect l="l" t="t" r="r" b="b"/>
            <a:pathLst>
              <a:path w="6996112" h="1010580">
                <a:moveTo>
                  <a:pt x="0" y="0"/>
                </a:moveTo>
                <a:lnTo>
                  <a:pt x="6996112" y="0"/>
                </a:lnTo>
                <a:lnTo>
                  <a:pt x="6996112" y="1010580"/>
                </a:lnTo>
                <a:lnTo>
                  <a:pt x="0" y="1010580"/>
                </a:lnTo>
                <a:close/>
              </a:path>
            </a:pathLst>
          </a:custGeom>
          <a:solidFill>
            <a:srgbClr val="000000">
              <a:alpha val="0"/>
            </a:srgbClr>
          </a:solidFill>
        </p:spPr>
        <p:txBody>
          <a:bodyPr/>
          <a:lstStyle/>
          <a:p>
            <a:endParaRPr lang="ja-JP" altLang="en-US"/>
          </a:p>
        </p:txBody>
      </p:sp>
      <p:sp>
        <p:nvSpPr>
          <p:cNvPr id="8" name="TextBox 8"/>
          <p:cNvSpPr txBox="1"/>
          <p:nvPr/>
        </p:nvSpPr>
        <p:spPr>
          <a:xfrm>
            <a:off x="1832000" y="603389"/>
            <a:ext cx="5247084" cy="757935"/>
          </a:xfrm>
          <a:prstGeom prst="rect">
            <a:avLst/>
          </a:prstGeom>
        </p:spPr>
        <p:txBody>
          <a:bodyPr lIns="0" tIns="0" rIns="0" bIns="0" rtlCol="0" anchor="ctr"/>
          <a:lstStyle/>
          <a:p>
            <a:pPr algn="l">
              <a:lnSpc>
                <a:spcPts val="4620"/>
              </a:lnSpc>
            </a:pPr>
            <a:r>
              <a:rPr lang="en-US" sz="3850" b="1" dirty="0">
                <a:solidFill>
                  <a:srgbClr val="1F2937"/>
                </a:solidFill>
                <a:latin typeface="游ゴシック" panose="020B0400000000000000" pitchFamily="50" charset="-128"/>
                <a:ea typeface="游ゴシック" panose="020B0400000000000000" pitchFamily="50" charset="-128"/>
                <a:cs typeface="Noto Sans Bold"/>
                <a:sym typeface="Noto Sans Bold"/>
              </a:rPr>
              <a:t>食中毒一覧表（8種）</a:t>
            </a:r>
          </a:p>
        </p:txBody>
      </p:sp>
      <p:sp>
        <p:nvSpPr>
          <p:cNvPr id="12" name="Freeform 12"/>
          <p:cNvSpPr/>
          <p:nvPr/>
        </p:nvSpPr>
        <p:spPr>
          <a:xfrm>
            <a:off x="821531" y="1556117"/>
            <a:ext cx="16630013" cy="764362"/>
          </a:xfrm>
          <a:custGeom>
            <a:avLst/>
            <a:gdLst/>
            <a:ahLst/>
            <a:cxnLst/>
            <a:rect l="l" t="t" r="r" b="b"/>
            <a:pathLst>
              <a:path w="24867933" h="1143000">
                <a:moveTo>
                  <a:pt x="0" y="0"/>
                </a:moveTo>
                <a:lnTo>
                  <a:pt x="24867933" y="0"/>
                </a:lnTo>
                <a:lnTo>
                  <a:pt x="24867933" y="1143000"/>
                </a:lnTo>
                <a:lnTo>
                  <a:pt x="0" y="1143000"/>
                </a:lnTo>
                <a:close/>
              </a:path>
            </a:pathLst>
          </a:custGeom>
          <a:solidFill>
            <a:srgbClr val="3B82F6"/>
          </a:solidFill>
        </p:spPr>
        <p:txBody>
          <a:bodyPr/>
          <a:lstStyle/>
          <a:p>
            <a:endParaRPr lang="ja-JP" altLang="en-US"/>
          </a:p>
        </p:txBody>
      </p:sp>
      <p:sp>
        <p:nvSpPr>
          <p:cNvPr id="15" name="TextBox 15"/>
          <p:cNvSpPr txBox="1"/>
          <p:nvPr/>
        </p:nvSpPr>
        <p:spPr>
          <a:xfrm>
            <a:off x="1146385" y="1556117"/>
            <a:ext cx="3225598" cy="826053"/>
          </a:xfrm>
          <a:prstGeom prst="rect">
            <a:avLst/>
          </a:prstGeom>
        </p:spPr>
        <p:txBody>
          <a:bodyPr lIns="0" tIns="0" rIns="0" bIns="0" rtlCol="0" anchor="ctr"/>
          <a:lstStyle/>
          <a:p>
            <a:pPr algn="l">
              <a:lnSpc>
                <a:spcPts val="2551"/>
              </a:lnSpc>
            </a:pPr>
            <a:r>
              <a:rPr lang="en-US" sz="2125" b="1" dirty="0">
                <a:solidFill>
                  <a:srgbClr val="FFFFFF"/>
                </a:solidFill>
                <a:latin typeface="游ゴシック" panose="020B0400000000000000" pitchFamily="50" charset="-128"/>
                <a:ea typeface="游ゴシック" panose="020B0400000000000000" pitchFamily="50" charset="-128"/>
                <a:cs typeface="Noto Sans JP Medium"/>
                <a:sym typeface="Noto Sans JP Medium"/>
              </a:rPr>
              <a:t>食中毒名</a:t>
            </a:r>
          </a:p>
        </p:txBody>
      </p:sp>
      <p:sp>
        <p:nvSpPr>
          <p:cNvPr id="18" name="TextBox 18"/>
          <p:cNvSpPr txBox="1"/>
          <p:nvPr/>
        </p:nvSpPr>
        <p:spPr>
          <a:xfrm>
            <a:off x="4710162" y="1556117"/>
            <a:ext cx="4000162" cy="826053"/>
          </a:xfrm>
          <a:prstGeom prst="rect">
            <a:avLst/>
          </a:prstGeom>
        </p:spPr>
        <p:txBody>
          <a:bodyPr lIns="0" tIns="0" rIns="0" bIns="0" rtlCol="0" anchor="ctr"/>
          <a:lstStyle/>
          <a:p>
            <a:pPr algn="l">
              <a:lnSpc>
                <a:spcPts val="2551"/>
              </a:lnSpc>
            </a:pPr>
            <a:r>
              <a:rPr lang="en-US" sz="2125" b="1" dirty="0">
                <a:solidFill>
                  <a:srgbClr val="FFFFFF"/>
                </a:solidFill>
                <a:latin typeface="游ゴシック" panose="020B0400000000000000" pitchFamily="50" charset="-128"/>
                <a:ea typeface="游ゴシック" panose="020B0400000000000000" pitchFamily="50" charset="-128"/>
                <a:cs typeface="Noto Sans JP Medium"/>
                <a:sym typeface="Noto Sans JP Medium"/>
              </a:rPr>
              <a:t>原因食品</a:t>
            </a:r>
          </a:p>
        </p:txBody>
      </p:sp>
      <p:sp>
        <p:nvSpPr>
          <p:cNvPr id="21" name="TextBox 21"/>
          <p:cNvSpPr txBox="1"/>
          <p:nvPr/>
        </p:nvSpPr>
        <p:spPr>
          <a:xfrm>
            <a:off x="8710325" y="1556117"/>
            <a:ext cx="4000162" cy="826053"/>
          </a:xfrm>
          <a:prstGeom prst="rect">
            <a:avLst/>
          </a:prstGeom>
        </p:spPr>
        <p:txBody>
          <a:bodyPr lIns="0" tIns="0" rIns="0" bIns="0" rtlCol="0" anchor="ctr"/>
          <a:lstStyle/>
          <a:p>
            <a:pPr algn="l">
              <a:lnSpc>
                <a:spcPts val="2551"/>
              </a:lnSpc>
            </a:pPr>
            <a:r>
              <a:rPr lang="en-US" sz="2125" b="1" dirty="0">
                <a:solidFill>
                  <a:srgbClr val="FFFFFF"/>
                </a:solidFill>
                <a:latin typeface="游ゴシック" panose="020B0400000000000000" pitchFamily="50" charset="-128"/>
                <a:ea typeface="游ゴシック" panose="020B0400000000000000" pitchFamily="50" charset="-128"/>
                <a:cs typeface="Noto Sans JP Medium"/>
                <a:sym typeface="Noto Sans JP Medium"/>
              </a:rPr>
              <a:t>主な症状</a:t>
            </a:r>
          </a:p>
        </p:txBody>
      </p:sp>
      <p:sp>
        <p:nvSpPr>
          <p:cNvPr id="23" name="Freeform 23"/>
          <p:cNvSpPr/>
          <p:nvPr/>
        </p:nvSpPr>
        <p:spPr>
          <a:xfrm>
            <a:off x="12189797" y="1556117"/>
            <a:ext cx="2709206" cy="826053"/>
          </a:xfrm>
          <a:custGeom>
            <a:avLst/>
            <a:gdLst/>
            <a:ahLst/>
            <a:cxnLst/>
            <a:rect l="l" t="t" r="r" b="b"/>
            <a:pathLst>
              <a:path w="4051251" h="1235250">
                <a:moveTo>
                  <a:pt x="0" y="0"/>
                </a:moveTo>
                <a:lnTo>
                  <a:pt x="4051251" y="0"/>
                </a:lnTo>
                <a:lnTo>
                  <a:pt x="4051251" y="1235250"/>
                </a:lnTo>
                <a:lnTo>
                  <a:pt x="0" y="123525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24" name="TextBox 24"/>
          <p:cNvSpPr txBox="1"/>
          <p:nvPr/>
        </p:nvSpPr>
        <p:spPr>
          <a:xfrm>
            <a:off x="12189797" y="1556117"/>
            <a:ext cx="2709206" cy="826053"/>
          </a:xfrm>
          <a:prstGeom prst="rect">
            <a:avLst/>
          </a:prstGeom>
        </p:spPr>
        <p:txBody>
          <a:bodyPr lIns="0" tIns="0" rIns="0" bIns="0" rtlCol="0" anchor="ctr"/>
          <a:lstStyle/>
          <a:p>
            <a:pPr algn="l">
              <a:lnSpc>
                <a:spcPts val="2551"/>
              </a:lnSpc>
            </a:pPr>
            <a:r>
              <a:rPr lang="en-US" sz="2125" b="1" dirty="0">
                <a:solidFill>
                  <a:srgbClr val="FFFFFF"/>
                </a:solidFill>
                <a:latin typeface="游ゴシック" panose="020B0400000000000000" pitchFamily="50" charset="-128"/>
                <a:ea typeface="游ゴシック" panose="020B0400000000000000" pitchFamily="50" charset="-128"/>
                <a:cs typeface="Noto Sans JP Medium"/>
                <a:sym typeface="Noto Sans JP Medium"/>
              </a:rPr>
              <a:t>潜伏期間</a:t>
            </a:r>
          </a:p>
        </p:txBody>
      </p:sp>
      <p:sp>
        <p:nvSpPr>
          <p:cNvPr id="27" name="TextBox 27"/>
          <p:cNvSpPr txBox="1"/>
          <p:nvPr/>
        </p:nvSpPr>
        <p:spPr>
          <a:xfrm>
            <a:off x="14478000" y="1556117"/>
            <a:ext cx="2192914" cy="826053"/>
          </a:xfrm>
          <a:prstGeom prst="rect">
            <a:avLst/>
          </a:prstGeom>
        </p:spPr>
        <p:txBody>
          <a:bodyPr lIns="0" tIns="0" rIns="0" bIns="0" rtlCol="0" anchor="ctr"/>
          <a:lstStyle/>
          <a:p>
            <a:pPr algn="l">
              <a:lnSpc>
                <a:spcPts val="2551"/>
              </a:lnSpc>
            </a:pPr>
            <a:r>
              <a:rPr lang="en-US" sz="2125" b="1" dirty="0">
                <a:solidFill>
                  <a:srgbClr val="FFFFFF"/>
                </a:solidFill>
                <a:latin typeface="游ゴシック" panose="020B0400000000000000" pitchFamily="50" charset="-128"/>
                <a:ea typeface="游ゴシック" panose="020B0400000000000000" pitchFamily="50" charset="-128"/>
                <a:cs typeface="Noto Sans JP Medium"/>
                <a:sym typeface="Noto Sans JP Medium"/>
              </a:rPr>
              <a:t>対策要点</a:t>
            </a:r>
          </a:p>
        </p:txBody>
      </p:sp>
      <p:sp>
        <p:nvSpPr>
          <p:cNvPr id="34" name="TextBox 34"/>
          <p:cNvSpPr txBox="1"/>
          <p:nvPr/>
        </p:nvSpPr>
        <p:spPr>
          <a:xfrm>
            <a:off x="1146385" y="2320479"/>
            <a:ext cx="3225598" cy="1070107"/>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ノロウイルス</a:t>
            </a:r>
          </a:p>
        </p:txBody>
      </p:sp>
      <p:sp>
        <p:nvSpPr>
          <p:cNvPr id="37" name="TextBox 37"/>
          <p:cNvSpPr txBox="1"/>
          <p:nvPr/>
        </p:nvSpPr>
        <p:spPr>
          <a:xfrm>
            <a:off x="4710162" y="2320479"/>
            <a:ext cx="4000162"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二枚貝、生食、感染者</a:t>
            </a:r>
          </a:p>
        </p:txBody>
      </p:sp>
      <p:sp>
        <p:nvSpPr>
          <p:cNvPr id="40" name="TextBox 40"/>
          <p:cNvSpPr txBox="1"/>
          <p:nvPr/>
        </p:nvSpPr>
        <p:spPr>
          <a:xfrm>
            <a:off x="8710325" y="2320479"/>
            <a:ext cx="4000162" cy="1070107"/>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嘔吐・下痢・発熱</a:t>
            </a:r>
          </a:p>
        </p:txBody>
      </p:sp>
      <p:sp>
        <p:nvSpPr>
          <p:cNvPr id="43" name="TextBox 43"/>
          <p:cNvSpPr txBox="1"/>
          <p:nvPr/>
        </p:nvSpPr>
        <p:spPr>
          <a:xfrm>
            <a:off x="12189797" y="2320479"/>
            <a:ext cx="2709206"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1〜2日</a:t>
            </a:r>
          </a:p>
        </p:txBody>
      </p:sp>
      <p:sp>
        <p:nvSpPr>
          <p:cNvPr id="46" name="TextBox 46"/>
          <p:cNvSpPr txBox="1"/>
          <p:nvPr/>
        </p:nvSpPr>
        <p:spPr>
          <a:xfrm>
            <a:off x="14478000" y="2320479"/>
            <a:ext cx="2192914" cy="1138855"/>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石けん手洗い、塩素消毒、出勤停止、嘔吐物封鎖</a:t>
            </a:r>
          </a:p>
        </p:txBody>
      </p:sp>
      <p:sp>
        <p:nvSpPr>
          <p:cNvPr id="53" name="TextBox 53"/>
          <p:cNvSpPr txBox="1"/>
          <p:nvPr/>
        </p:nvSpPr>
        <p:spPr>
          <a:xfrm>
            <a:off x="1146385" y="3390586"/>
            <a:ext cx="3225598" cy="815320"/>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カンピロバクター</a:t>
            </a:r>
          </a:p>
        </p:txBody>
      </p:sp>
      <p:sp>
        <p:nvSpPr>
          <p:cNvPr id="56" name="TextBox 56"/>
          <p:cNvSpPr txBox="1"/>
          <p:nvPr/>
        </p:nvSpPr>
        <p:spPr>
          <a:xfrm>
            <a:off x="4710162" y="3390586"/>
            <a:ext cx="4000162"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鶏肉（加熱不足）</a:t>
            </a:r>
          </a:p>
        </p:txBody>
      </p:sp>
      <p:sp>
        <p:nvSpPr>
          <p:cNvPr id="59" name="TextBox 59"/>
          <p:cNvSpPr txBox="1"/>
          <p:nvPr/>
        </p:nvSpPr>
        <p:spPr>
          <a:xfrm>
            <a:off x="8710325" y="3390586"/>
            <a:ext cx="4000162" cy="815320"/>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発熱・下痢・倦怠感</a:t>
            </a:r>
          </a:p>
        </p:txBody>
      </p:sp>
      <p:sp>
        <p:nvSpPr>
          <p:cNvPr id="62" name="TextBox 62"/>
          <p:cNvSpPr txBox="1"/>
          <p:nvPr/>
        </p:nvSpPr>
        <p:spPr>
          <a:xfrm>
            <a:off x="12189797" y="3390586"/>
            <a:ext cx="2709206"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2〜5日</a:t>
            </a:r>
          </a:p>
        </p:txBody>
      </p:sp>
      <p:sp>
        <p:nvSpPr>
          <p:cNvPr id="65" name="TextBox 65"/>
          <p:cNvSpPr txBox="1"/>
          <p:nvPr/>
        </p:nvSpPr>
        <p:spPr>
          <a:xfrm>
            <a:off x="14478000" y="3390586"/>
            <a:ext cx="2192914" cy="891205"/>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中心温度75℃以上、器具分離、冷蔵管理</a:t>
            </a:r>
          </a:p>
        </p:txBody>
      </p:sp>
      <p:sp>
        <p:nvSpPr>
          <p:cNvPr id="72" name="TextBox 72"/>
          <p:cNvSpPr txBox="1"/>
          <p:nvPr/>
        </p:nvSpPr>
        <p:spPr>
          <a:xfrm>
            <a:off x="1146385" y="4282152"/>
            <a:ext cx="3225598" cy="815320"/>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サルモネラ</a:t>
            </a:r>
          </a:p>
        </p:txBody>
      </p:sp>
      <p:sp>
        <p:nvSpPr>
          <p:cNvPr id="75" name="TextBox 75"/>
          <p:cNvSpPr txBox="1"/>
          <p:nvPr/>
        </p:nvSpPr>
        <p:spPr>
          <a:xfrm>
            <a:off x="4710162" y="4282152"/>
            <a:ext cx="4000162"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生卵・鶏肉</a:t>
            </a:r>
          </a:p>
        </p:txBody>
      </p:sp>
      <p:sp>
        <p:nvSpPr>
          <p:cNvPr id="78" name="TextBox 78"/>
          <p:cNvSpPr txBox="1"/>
          <p:nvPr/>
        </p:nvSpPr>
        <p:spPr>
          <a:xfrm>
            <a:off x="8710325" y="4282152"/>
            <a:ext cx="4000162" cy="815320"/>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嘔吐・腹痛・発熱</a:t>
            </a:r>
          </a:p>
        </p:txBody>
      </p:sp>
      <p:sp>
        <p:nvSpPr>
          <p:cNvPr id="81" name="TextBox 81"/>
          <p:cNvSpPr txBox="1"/>
          <p:nvPr/>
        </p:nvSpPr>
        <p:spPr>
          <a:xfrm>
            <a:off x="12189797" y="4282152"/>
            <a:ext cx="2709206"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6〜72時間</a:t>
            </a:r>
          </a:p>
        </p:txBody>
      </p:sp>
      <p:sp>
        <p:nvSpPr>
          <p:cNvPr id="84" name="TextBox 84"/>
          <p:cNvSpPr txBox="1"/>
          <p:nvPr/>
        </p:nvSpPr>
        <p:spPr>
          <a:xfrm>
            <a:off x="14478000" y="4282152"/>
            <a:ext cx="2192914" cy="891205"/>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卵加熱、割り置き禁止、器具洗浄</a:t>
            </a:r>
          </a:p>
        </p:txBody>
      </p:sp>
      <p:sp>
        <p:nvSpPr>
          <p:cNvPr id="91" name="TextBox 91"/>
          <p:cNvSpPr txBox="1"/>
          <p:nvPr/>
        </p:nvSpPr>
        <p:spPr>
          <a:xfrm>
            <a:off x="1146385" y="5021225"/>
            <a:ext cx="3225598" cy="1070107"/>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黄色ブドウ球菌</a:t>
            </a:r>
          </a:p>
        </p:txBody>
      </p:sp>
      <p:sp>
        <p:nvSpPr>
          <p:cNvPr id="94" name="TextBox 94"/>
          <p:cNvSpPr txBox="1"/>
          <p:nvPr/>
        </p:nvSpPr>
        <p:spPr>
          <a:xfrm>
            <a:off x="4710162" y="5021225"/>
            <a:ext cx="4000162"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手指の傷、素手盛付</a:t>
            </a:r>
          </a:p>
        </p:txBody>
      </p:sp>
      <p:sp>
        <p:nvSpPr>
          <p:cNvPr id="97" name="TextBox 97"/>
          <p:cNvSpPr txBox="1"/>
          <p:nvPr/>
        </p:nvSpPr>
        <p:spPr>
          <a:xfrm>
            <a:off x="8710325" y="5021225"/>
            <a:ext cx="4000162" cy="1070107"/>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吐き気・腹痛（毒素型）</a:t>
            </a:r>
          </a:p>
        </p:txBody>
      </p:sp>
      <p:sp>
        <p:nvSpPr>
          <p:cNvPr id="100" name="TextBox 100"/>
          <p:cNvSpPr txBox="1"/>
          <p:nvPr/>
        </p:nvSpPr>
        <p:spPr>
          <a:xfrm>
            <a:off x="12189797" y="5021225"/>
            <a:ext cx="2709206"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1〜6時間</a:t>
            </a:r>
          </a:p>
        </p:txBody>
      </p:sp>
      <p:sp>
        <p:nvSpPr>
          <p:cNvPr id="103" name="TextBox 103"/>
          <p:cNvSpPr txBox="1"/>
          <p:nvPr/>
        </p:nvSpPr>
        <p:spPr>
          <a:xfrm>
            <a:off x="14478000" y="5021225"/>
            <a:ext cx="2192914" cy="1070107"/>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手袋着用、低温保存、傷がある者の作業禁止</a:t>
            </a:r>
          </a:p>
        </p:txBody>
      </p:sp>
      <p:sp>
        <p:nvSpPr>
          <p:cNvPr id="110" name="TextBox 110"/>
          <p:cNvSpPr txBox="1"/>
          <p:nvPr/>
        </p:nvSpPr>
        <p:spPr>
          <a:xfrm>
            <a:off x="1146385" y="6011557"/>
            <a:ext cx="3225598" cy="815320"/>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腸管出血性大腸菌（O157）</a:t>
            </a:r>
          </a:p>
        </p:txBody>
      </p:sp>
      <p:sp>
        <p:nvSpPr>
          <p:cNvPr id="113" name="TextBox 113"/>
          <p:cNvSpPr txBox="1"/>
          <p:nvPr/>
        </p:nvSpPr>
        <p:spPr>
          <a:xfrm>
            <a:off x="4710162" y="6011557"/>
            <a:ext cx="4000162"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生肉、野菜</a:t>
            </a:r>
          </a:p>
        </p:txBody>
      </p:sp>
      <p:sp>
        <p:nvSpPr>
          <p:cNvPr id="116" name="TextBox 116"/>
          <p:cNvSpPr txBox="1"/>
          <p:nvPr/>
        </p:nvSpPr>
        <p:spPr>
          <a:xfrm>
            <a:off x="8710325" y="6011557"/>
            <a:ext cx="4000162" cy="815320"/>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血便・激しい腹痛</a:t>
            </a:r>
          </a:p>
        </p:txBody>
      </p:sp>
      <p:sp>
        <p:nvSpPr>
          <p:cNvPr id="119" name="TextBox 119"/>
          <p:cNvSpPr txBox="1"/>
          <p:nvPr/>
        </p:nvSpPr>
        <p:spPr>
          <a:xfrm>
            <a:off x="12189797" y="6091332"/>
            <a:ext cx="2709206"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1〜8日</a:t>
            </a:r>
          </a:p>
        </p:txBody>
      </p:sp>
      <p:sp>
        <p:nvSpPr>
          <p:cNvPr id="122" name="TextBox 122"/>
          <p:cNvSpPr txBox="1"/>
          <p:nvPr/>
        </p:nvSpPr>
        <p:spPr>
          <a:xfrm>
            <a:off x="14478000" y="6011557"/>
            <a:ext cx="2192914" cy="891205"/>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十分な加熱、野菜洗浄、二次感染防止</a:t>
            </a:r>
          </a:p>
        </p:txBody>
      </p:sp>
      <p:sp>
        <p:nvSpPr>
          <p:cNvPr id="129" name="TextBox 129"/>
          <p:cNvSpPr txBox="1"/>
          <p:nvPr/>
        </p:nvSpPr>
        <p:spPr>
          <a:xfrm>
            <a:off x="1146385" y="6949152"/>
            <a:ext cx="3225598" cy="815320"/>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ウェルシュ菌</a:t>
            </a:r>
          </a:p>
        </p:txBody>
      </p:sp>
      <p:sp>
        <p:nvSpPr>
          <p:cNvPr id="132" name="TextBox 132"/>
          <p:cNvSpPr txBox="1"/>
          <p:nvPr/>
        </p:nvSpPr>
        <p:spPr>
          <a:xfrm>
            <a:off x="4710162" y="6949152"/>
            <a:ext cx="4000162"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カレー・煮物（大量調理後）</a:t>
            </a:r>
          </a:p>
        </p:txBody>
      </p:sp>
      <p:sp>
        <p:nvSpPr>
          <p:cNvPr id="135" name="TextBox 135"/>
          <p:cNvSpPr txBox="1"/>
          <p:nvPr/>
        </p:nvSpPr>
        <p:spPr>
          <a:xfrm>
            <a:off x="8710325" y="6949152"/>
            <a:ext cx="4000162" cy="815320"/>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下痢・腹部膨満</a:t>
            </a:r>
          </a:p>
        </p:txBody>
      </p:sp>
      <p:sp>
        <p:nvSpPr>
          <p:cNvPr id="138" name="TextBox 138"/>
          <p:cNvSpPr txBox="1"/>
          <p:nvPr/>
        </p:nvSpPr>
        <p:spPr>
          <a:xfrm>
            <a:off x="12189797" y="6906652"/>
            <a:ext cx="2709206" cy="815320"/>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6〜18時間</a:t>
            </a:r>
          </a:p>
        </p:txBody>
      </p:sp>
      <p:sp>
        <p:nvSpPr>
          <p:cNvPr id="141" name="TextBox 141"/>
          <p:cNvSpPr txBox="1"/>
          <p:nvPr/>
        </p:nvSpPr>
        <p:spPr>
          <a:xfrm>
            <a:off x="14478000" y="6949152"/>
            <a:ext cx="2192914" cy="891205"/>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急速冷却、再加熱、常温放置NG</a:t>
            </a:r>
          </a:p>
        </p:txBody>
      </p:sp>
      <p:sp>
        <p:nvSpPr>
          <p:cNvPr id="148" name="TextBox 148"/>
          <p:cNvSpPr txBox="1"/>
          <p:nvPr/>
        </p:nvSpPr>
        <p:spPr>
          <a:xfrm>
            <a:off x="4710162" y="7721971"/>
            <a:ext cx="4000162"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炊き込みご飯・チャーハン等</a:t>
            </a:r>
          </a:p>
        </p:txBody>
      </p:sp>
      <p:sp>
        <p:nvSpPr>
          <p:cNvPr id="151" name="TextBox 151"/>
          <p:cNvSpPr txBox="1"/>
          <p:nvPr/>
        </p:nvSpPr>
        <p:spPr>
          <a:xfrm>
            <a:off x="8710325" y="7837050"/>
            <a:ext cx="4000162" cy="1070107"/>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嘔吐型 or 下痢型</a:t>
            </a:r>
          </a:p>
        </p:txBody>
      </p:sp>
      <p:sp>
        <p:nvSpPr>
          <p:cNvPr id="154" name="TextBox 154"/>
          <p:cNvSpPr txBox="1"/>
          <p:nvPr/>
        </p:nvSpPr>
        <p:spPr>
          <a:xfrm>
            <a:off x="12189797" y="7837050"/>
            <a:ext cx="2709206"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30分〜6時間</a:t>
            </a:r>
          </a:p>
        </p:txBody>
      </p:sp>
      <p:sp>
        <p:nvSpPr>
          <p:cNvPr id="157" name="TextBox 157"/>
          <p:cNvSpPr txBox="1"/>
          <p:nvPr/>
        </p:nvSpPr>
        <p:spPr>
          <a:xfrm>
            <a:off x="14478000" y="7837050"/>
            <a:ext cx="2192914" cy="1070107"/>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小分け冷却、再加熱、保温器の温度点検</a:t>
            </a:r>
          </a:p>
        </p:txBody>
      </p:sp>
      <p:sp>
        <p:nvSpPr>
          <p:cNvPr id="162" name="TextBox 162"/>
          <p:cNvSpPr txBox="1"/>
          <p:nvPr/>
        </p:nvSpPr>
        <p:spPr>
          <a:xfrm>
            <a:off x="1146385" y="7837050"/>
            <a:ext cx="3225598" cy="1070107"/>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セレウス菌</a:t>
            </a:r>
          </a:p>
        </p:txBody>
      </p:sp>
      <p:sp>
        <p:nvSpPr>
          <p:cNvPr id="165" name="TextBox 165"/>
          <p:cNvSpPr txBox="1"/>
          <p:nvPr/>
        </p:nvSpPr>
        <p:spPr>
          <a:xfrm>
            <a:off x="1146385" y="8792078"/>
            <a:ext cx="3225598" cy="1070107"/>
          </a:xfrm>
          <a:prstGeom prst="rect">
            <a:avLst/>
          </a:prstGeom>
        </p:spPr>
        <p:txBody>
          <a:bodyPr lIns="0" tIns="0" rIns="0" bIns="0" rtlCol="0" anchor="ctr"/>
          <a:lstStyle/>
          <a:p>
            <a:pPr algn="l">
              <a:lnSpc>
                <a:spcPts val="2371"/>
              </a:lnSpc>
            </a:pPr>
            <a:r>
              <a:rPr lang="en-US" sz="1975" b="1" dirty="0">
                <a:solidFill>
                  <a:srgbClr val="1E40AF"/>
                </a:solidFill>
                <a:latin typeface="游ゴシック" panose="020B0400000000000000" pitchFamily="50" charset="-128"/>
                <a:ea typeface="游ゴシック" panose="020B0400000000000000" pitchFamily="50" charset="-128"/>
                <a:cs typeface="Noto Sans JP Bold"/>
                <a:sym typeface="Noto Sans JP Bold"/>
              </a:rPr>
              <a:t>アニサキス</a:t>
            </a:r>
          </a:p>
        </p:txBody>
      </p:sp>
      <p:sp>
        <p:nvSpPr>
          <p:cNvPr id="168" name="TextBox 168"/>
          <p:cNvSpPr txBox="1"/>
          <p:nvPr/>
        </p:nvSpPr>
        <p:spPr>
          <a:xfrm>
            <a:off x="4710162" y="8792078"/>
            <a:ext cx="4000162"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サバ・アジ・イカなど生魚</a:t>
            </a:r>
          </a:p>
        </p:txBody>
      </p:sp>
      <p:sp>
        <p:nvSpPr>
          <p:cNvPr id="171" name="TextBox 171"/>
          <p:cNvSpPr txBox="1"/>
          <p:nvPr/>
        </p:nvSpPr>
        <p:spPr>
          <a:xfrm>
            <a:off x="8710325" y="8792078"/>
            <a:ext cx="4000162" cy="1070107"/>
          </a:xfrm>
          <a:prstGeom prst="rect">
            <a:avLst/>
          </a:prstGeom>
        </p:spPr>
        <p:txBody>
          <a:bodyPr lIns="0" tIns="0" rIns="0" bIns="0" rtlCol="0" anchor="ctr"/>
          <a:lstStyle/>
          <a:p>
            <a:pPr algn="l">
              <a:lnSpc>
                <a:spcPts val="2011"/>
              </a:lnSpc>
            </a:pPr>
            <a:r>
              <a:rPr lang="en-US" sz="1676" b="1" dirty="0">
                <a:solidFill>
                  <a:srgbClr val="DC2626"/>
                </a:solidFill>
                <a:latin typeface="游ゴシック" panose="020B0400000000000000" pitchFamily="50" charset="-128"/>
                <a:ea typeface="游ゴシック" panose="020B0400000000000000" pitchFamily="50" charset="-128"/>
                <a:cs typeface="Noto Sans JP Medium"/>
                <a:sym typeface="Noto Sans JP Medium"/>
              </a:rPr>
              <a:t>激しい胃痛・嘔吐</a:t>
            </a:r>
          </a:p>
        </p:txBody>
      </p:sp>
      <p:sp>
        <p:nvSpPr>
          <p:cNvPr id="174" name="TextBox 174"/>
          <p:cNvSpPr txBox="1"/>
          <p:nvPr/>
        </p:nvSpPr>
        <p:spPr>
          <a:xfrm>
            <a:off x="12189797" y="8792078"/>
            <a:ext cx="2709206" cy="1070107"/>
          </a:xfrm>
          <a:prstGeom prst="rect">
            <a:avLst/>
          </a:prstGeom>
        </p:spPr>
        <p:txBody>
          <a:bodyPr lIns="0" tIns="0" rIns="0" bIns="0" rtlCol="0" anchor="ctr"/>
          <a:lstStyle/>
          <a:p>
            <a:pPr algn="l">
              <a:lnSpc>
                <a:spcPts val="2011"/>
              </a:lnSpc>
            </a:pPr>
            <a:r>
              <a:rPr lang="en-US" sz="1676" b="1" dirty="0">
                <a:solidFill>
                  <a:srgbClr val="000000"/>
                </a:solidFill>
                <a:latin typeface="游ゴシック" panose="020B0400000000000000" pitchFamily="50" charset="-128"/>
                <a:ea typeface="游ゴシック" panose="020B0400000000000000" pitchFamily="50" charset="-128"/>
                <a:cs typeface="Noto Sans JP Medium"/>
                <a:sym typeface="Noto Sans JP Medium"/>
              </a:rPr>
              <a:t>数時間〜1日</a:t>
            </a:r>
          </a:p>
        </p:txBody>
      </p:sp>
      <p:sp>
        <p:nvSpPr>
          <p:cNvPr id="177" name="TextBox 177"/>
          <p:cNvSpPr txBox="1"/>
          <p:nvPr/>
        </p:nvSpPr>
        <p:spPr>
          <a:xfrm>
            <a:off x="14478000" y="8792078"/>
            <a:ext cx="2514600" cy="1138855"/>
          </a:xfrm>
          <a:prstGeom prst="rect">
            <a:avLst/>
          </a:prstGeom>
        </p:spPr>
        <p:txBody>
          <a:bodyPr lIns="0" tIns="0" rIns="0" bIns="0" rtlCol="0" anchor="ctr"/>
          <a:lstStyle/>
          <a:p>
            <a:pPr algn="l">
              <a:lnSpc>
                <a:spcPts val="2011"/>
              </a:lnSpc>
            </a:pPr>
            <a:r>
              <a:rPr lang="en-US" sz="1676" b="1" dirty="0">
                <a:solidFill>
                  <a:srgbClr val="059669"/>
                </a:solidFill>
                <a:latin typeface="游ゴシック" panose="020B0400000000000000" pitchFamily="50" charset="-128"/>
                <a:ea typeface="游ゴシック" panose="020B0400000000000000" pitchFamily="50" charset="-128"/>
                <a:cs typeface="Noto Sans JP Medium"/>
                <a:sym typeface="Noto Sans JP Medium"/>
              </a:rPr>
              <a:t>−20℃で冷凍24h以上、目視確認、加熱提供</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E7EB"/>
        </a:solidFill>
        <a:effectLst/>
      </p:bgPr>
    </p:bg>
    <p:spTree>
      <p:nvGrpSpPr>
        <p:cNvPr id="1" name=""/>
        <p:cNvGrpSpPr/>
        <p:nvPr/>
      </p:nvGrpSpPr>
      <p:grpSpPr>
        <a:xfrm>
          <a:off x="0" y="0"/>
          <a:ext cx="0" cy="0"/>
          <a:chOff x="0" y="0"/>
          <a:chExt cx="0" cy="0"/>
        </a:xfrm>
      </p:grpSpPr>
      <p:sp>
        <p:nvSpPr>
          <p:cNvPr id="3" name="Freeform 3"/>
          <p:cNvSpPr/>
          <p:nvPr/>
        </p:nvSpPr>
        <p:spPr>
          <a:xfrm>
            <a:off x="457200" y="707226"/>
            <a:ext cx="8458200" cy="8201025"/>
          </a:xfrm>
          <a:custGeom>
            <a:avLst/>
            <a:gdLst/>
            <a:ahLst/>
            <a:cxnLst/>
            <a:rect l="l" t="t" r="r" b="b"/>
            <a:pathLst>
              <a:path w="11277600" h="10934700">
                <a:moveTo>
                  <a:pt x="0" y="0"/>
                </a:moveTo>
                <a:lnTo>
                  <a:pt x="11277600" y="0"/>
                </a:lnTo>
                <a:lnTo>
                  <a:pt x="11277600" y="10934700"/>
                </a:lnTo>
                <a:lnTo>
                  <a:pt x="0" y="10934700"/>
                </a:lnTo>
                <a:close/>
              </a:path>
            </a:pathLst>
          </a:custGeom>
          <a:solidFill>
            <a:srgbClr val="FFFFFF"/>
          </a:solidFill>
        </p:spPr>
        <p:txBody>
          <a:bodyPr/>
          <a:lstStyle/>
          <a:p>
            <a:endParaRPr lang="ja-JP" altLang="en-US"/>
          </a:p>
        </p:txBody>
      </p:sp>
      <p:sp>
        <p:nvSpPr>
          <p:cNvPr id="5" name="Freeform 5"/>
          <p:cNvSpPr/>
          <p:nvPr/>
        </p:nvSpPr>
        <p:spPr>
          <a:xfrm>
            <a:off x="4572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EF4444"/>
          </a:solidFill>
        </p:spPr>
        <p:txBody>
          <a:bodyPr/>
          <a:lstStyle/>
          <a:p>
            <a:endParaRPr lang="ja-JP" altLang="en-US"/>
          </a:p>
        </p:txBody>
      </p:sp>
      <p:grpSp>
        <p:nvGrpSpPr>
          <p:cNvPr id="6" name="Group 6"/>
          <p:cNvGrpSpPr/>
          <p:nvPr/>
        </p:nvGrpSpPr>
        <p:grpSpPr>
          <a:xfrm>
            <a:off x="685800" y="1002120"/>
            <a:ext cx="385762" cy="342900"/>
            <a:chOff x="0" y="0"/>
            <a:chExt cx="514349" cy="457200"/>
          </a:xfrm>
        </p:grpSpPr>
        <p:sp>
          <p:nvSpPr>
            <p:cNvPr id="7" name="Freeform 7" descr="preencoded.png"/>
            <p:cNvSpPr/>
            <p:nvPr/>
          </p:nvSpPr>
          <p:spPr>
            <a:xfrm>
              <a:off x="0" y="0"/>
              <a:ext cx="514350" cy="457200"/>
            </a:xfrm>
            <a:custGeom>
              <a:avLst/>
              <a:gdLst/>
              <a:ahLst/>
              <a:cxnLst/>
              <a:rect l="l" t="t" r="r" b="b"/>
              <a:pathLst>
                <a:path w="514350" h="457200">
                  <a:moveTo>
                    <a:pt x="0" y="0"/>
                  </a:moveTo>
                  <a:lnTo>
                    <a:pt x="514350" y="0"/>
                  </a:lnTo>
                  <a:lnTo>
                    <a:pt x="514350" y="457200"/>
                  </a:lnTo>
                  <a:lnTo>
                    <a:pt x="0" y="457200"/>
                  </a:lnTo>
                  <a:lnTo>
                    <a:pt x="0" y="0"/>
                  </a:lnTo>
                  <a:close/>
                </a:path>
              </a:pathLst>
            </a:custGeom>
            <a:blipFill>
              <a:blip r:embed="rId2"/>
              <a:stretch>
                <a:fillRect/>
              </a:stretch>
            </a:blipFill>
          </p:spPr>
          <p:txBody>
            <a:bodyPr/>
            <a:lstStyle/>
            <a:p>
              <a:endParaRPr lang="ja-JP" altLang="en-US"/>
            </a:p>
          </p:txBody>
        </p:sp>
      </p:grpSp>
      <p:sp>
        <p:nvSpPr>
          <p:cNvPr id="10" name="TextBox 10"/>
          <p:cNvSpPr txBox="1"/>
          <p:nvPr/>
        </p:nvSpPr>
        <p:spPr>
          <a:xfrm>
            <a:off x="1243012" y="669126"/>
            <a:ext cx="3328988" cy="1047369"/>
          </a:xfrm>
          <a:prstGeom prst="rect">
            <a:avLst/>
          </a:prstGeom>
        </p:spPr>
        <p:txBody>
          <a:bodyPr lIns="0" tIns="0" rIns="0" bIns="0" rtlCol="0" anchor="ctr"/>
          <a:lstStyle/>
          <a:p>
            <a:pPr algn="l">
              <a:lnSpc>
                <a:spcPts val="3240"/>
              </a:lnSpc>
            </a:pPr>
            <a:r>
              <a:rPr lang="en-US" sz="2700" b="1" dirty="0">
                <a:solidFill>
                  <a:srgbClr val="FFFFFF"/>
                </a:solidFill>
                <a:latin typeface="游ゴシック" panose="020B0400000000000000" pitchFamily="50" charset="-128"/>
                <a:ea typeface="游ゴシック" panose="020B0400000000000000" pitchFamily="50" charset="-128"/>
                <a:cs typeface="Noto Sans JP Bold"/>
                <a:sym typeface="Noto Sans JP Bold"/>
              </a:rPr>
              <a:t>ノロウイルス</a:t>
            </a:r>
          </a:p>
        </p:txBody>
      </p:sp>
      <p:sp>
        <p:nvSpPr>
          <p:cNvPr id="12" name="Freeform 12"/>
          <p:cNvSpPr/>
          <p:nvPr/>
        </p:nvSpPr>
        <p:spPr>
          <a:xfrm>
            <a:off x="800100" y="185937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3" name="TextBox 13"/>
          <p:cNvSpPr txBox="1"/>
          <p:nvPr/>
        </p:nvSpPr>
        <p:spPr>
          <a:xfrm>
            <a:off x="800100" y="185222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sp>
        <p:nvSpPr>
          <p:cNvPr id="15" name="Freeform 15"/>
          <p:cNvSpPr/>
          <p:nvPr/>
        </p:nvSpPr>
        <p:spPr>
          <a:xfrm>
            <a:off x="800100" y="2373720"/>
            <a:ext cx="7915277" cy="373056"/>
          </a:xfrm>
          <a:custGeom>
            <a:avLst/>
            <a:gdLst/>
            <a:ahLst/>
            <a:cxnLst/>
            <a:rect l="l" t="t" r="r" b="b"/>
            <a:pathLst>
              <a:path w="10553702" h="497408">
                <a:moveTo>
                  <a:pt x="0" y="0"/>
                </a:moveTo>
                <a:lnTo>
                  <a:pt x="10553702" y="0"/>
                </a:lnTo>
                <a:lnTo>
                  <a:pt x="10553702" y="497408"/>
                </a:lnTo>
                <a:lnTo>
                  <a:pt x="0" y="49740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6" name="TextBox 16"/>
          <p:cNvSpPr txBox="1"/>
          <p:nvPr/>
        </p:nvSpPr>
        <p:spPr>
          <a:xfrm>
            <a:off x="800100" y="2373720"/>
            <a:ext cx="7915276" cy="373056"/>
          </a:xfrm>
          <a:prstGeom prst="rect">
            <a:avLst/>
          </a:prstGeom>
        </p:spPr>
        <p:txBody>
          <a:bodyPr lIns="0" tIns="0" rIns="0" bIns="0" rtlCol="0" anchor="ctr"/>
          <a:lstStyle/>
          <a:p>
            <a:pPr algn="l">
              <a:lnSpc>
                <a:spcPts val="2279"/>
              </a:lnSpc>
            </a:pPr>
            <a:r>
              <a:rPr lang="en-US" sz="1899" b="1" dirty="0">
                <a:solidFill>
                  <a:srgbClr val="374151"/>
                </a:solidFill>
                <a:latin typeface="游ゴシック" panose="020B0400000000000000" pitchFamily="50" charset="-128"/>
                <a:ea typeface="游ゴシック" panose="020B0400000000000000" pitchFamily="50" charset="-128"/>
                <a:cs typeface="Noto Sans Bold"/>
                <a:sym typeface="Noto Sans Bold"/>
              </a:rPr>
              <a:t>二枚貝（特に生ガキ）、感染者の手指や嘔吐物、ドアノブ・トイレなど</a:t>
            </a:r>
          </a:p>
        </p:txBody>
      </p:sp>
      <p:sp>
        <p:nvSpPr>
          <p:cNvPr id="18" name="Freeform 18"/>
          <p:cNvSpPr/>
          <p:nvPr/>
        </p:nvSpPr>
        <p:spPr>
          <a:xfrm>
            <a:off x="800100" y="294522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9" name="TextBox 19"/>
          <p:cNvSpPr txBox="1"/>
          <p:nvPr/>
        </p:nvSpPr>
        <p:spPr>
          <a:xfrm>
            <a:off x="800100" y="2938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nvGrpSpPr>
          <p:cNvPr id="20" name="Group 20"/>
          <p:cNvGrpSpPr/>
          <p:nvPr/>
        </p:nvGrpSpPr>
        <p:grpSpPr>
          <a:xfrm>
            <a:off x="800001" y="3459471"/>
            <a:ext cx="1371798" cy="428824"/>
            <a:chOff x="0" y="0"/>
            <a:chExt cx="1829064" cy="571765"/>
          </a:xfrm>
        </p:grpSpPr>
        <p:sp>
          <p:nvSpPr>
            <p:cNvPr id="21" name="Freeform 21"/>
            <p:cNvSpPr/>
            <p:nvPr/>
          </p:nvSpPr>
          <p:spPr>
            <a:xfrm>
              <a:off x="127" y="127"/>
              <a:ext cx="1828800" cy="571500"/>
            </a:xfrm>
            <a:custGeom>
              <a:avLst/>
              <a:gdLst/>
              <a:ahLst/>
              <a:cxnLst/>
              <a:rect l="l" t="t" r="r" b="b"/>
              <a:pathLst>
                <a:path w="1828800" h="571500">
                  <a:moveTo>
                    <a:pt x="0" y="95250"/>
                  </a:moveTo>
                  <a:cubicBezTo>
                    <a:pt x="0" y="42672"/>
                    <a:pt x="42672" y="0"/>
                    <a:pt x="95250" y="0"/>
                  </a:cubicBezTo>
                  <a:lnTo>
                    <a:pt x="1733550" y="0"/>
                  </a:lnTo>
                  <a:cubicBezTo>
                    <a:pt x="1786128" y="0"/>
                    <a:pt x="1828800" y="42672"/>
                    <a:pt x="1828800" y="95250"/>
                  </a:cubicBezTo>
                  <a:lnTo>
                    <a:pt x="1828800" y="476250"/>
                  </a:lnTo>
                  <a:cubicBezTo>
                    <a:pt x="1828800" y="528828"/>
                    <a:pt x="1786128" y="571500"/>
                    <a:pt x="17335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22" name="Freeform 22"/>
            <p:cNvSpPr/>
            <p:nvPr/>
          </p:nvSpPr>
          <p:spPr>
            <a:xfrm>
              <a:off x="0" y="0"/>
              <a:ext cx="1829054" cy="571754"/>
            </a:xfrm>
            <a:custGeom>
              <a:avLst/>
              <a:gdLst/>
              <a:ahLst/>
              <a:cxnLst/>
              <a:rect l="l" t="t" r="r" b="b"/>
              <a:pathLst>
                <a:path w="1829054" h="571754">
                  <a:moveTo>
                    <a:pt x="0" y="95377"/>
                  </a:moveTo>
                  <a:cubicBezTo>
                    <a:pt x="0" y="42672"/>
                    <a:pt x="42672" y="0"/>
                    <a:pt x="95377" y="0"/>
                  </a:cubicBezTo>
                  <a:lnTo>
                    <a:pt x="1733677" y="0"/>
                  </a:lnTo>
                  <a:lnTo>
                    <a:pt x="1733677" y="127"/>
                  </a:lnTo>
                  <a:lnTo>
                    <a:pt x="1733677" y="0"/>
                  </a:lnTo>
                  <a:cubicBezTo>
                    <a:pt x="1786382" y="0"/>
                    <a:pt x="1829054" y="42672"/>
                    <a:pt x="1829054" y="95377"/>
                  </a:cubicBezTo>
                  <a:lnTo>
                    <a:pt x="1828927" y="95377"/>
                  </a:lnTo>
                  <a:lnTo>
                    <a:pt x="1829054" y="95377"/>
                  </a:lnTo>
                  <a:lnTo>
                    <a:pt x="1829054" y="476377"/>
                  </a:lnTo>
                  <a:lnTo>
                    <a:pt x="1828927" y="476377"/>
                  </a:lnTo>
                  <a:lnTo>
                    <a:pt x="1829054" y="476377"/>
                  </a:lnTo>
                  <a:cubicBezTo>
                    <a:pt x="1829054" y="529082"/>
                    <a:pt x="1786382" y="571754"/>
                    <a:pt x="1733677" y="571754"/>
                  </a:cubicBezTo>
                  <a:lnTo>
                    <a:pt x="1733677" y="571627"/>
                  </a:lnTo>
                  <a:lnTo>
                    <a:pt x="17336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1733677" y="571500"/>
                  </a:lnTo>
                  <a:cubicBezTo>
                    <a:pt x="1786255" y="571500"/>
                    <a:pt x="1828800" y="528955"/>
                    <a:pt x="1828800" y="476377"/>
                  </a:cubicBezTo>
                  <a:lnTo>
                    <a:pt x="1828800" y="95377"/>
                  </a:lnTo>
                  <a:cubicBezTo>
                    <a:pt x="1828800" y="42799"/>
                    <a:pt x="1786255" y="254"/>
                    <a:pt x="1733677" y="254"/>
                  </a:cubicBezTo>
                  <a:lnTo>
                    <a:pt x="95377" y="254"/>
                  </a:lnTo>
                  <a:lnTo>
                    <a:pt x="95377" y="127"/>
                  </a:lnTo>
                  <a:lnTo>
                    <a:pt x="95377" y="254"/>
                  </a:lnTo>
                  <a:cubicBezTo>
                    <a:pt x="42926" y="254"/>
                    <a:pt x="254" y="42799"/>
                    <a:pt x="254" y="95377"/>
                  </a:cubicBezTo>
                  <a:close/>
                </a:path>
              </a:pathLst>
            </a:custGeom>
            <a:solidFill>
              <a:srgbClr val="FECACA"/>
            </a:solidFill>
          </p:spPr>
          <p:txBody>
            <a:bodyPr/>
            <a:lstStyle/>
            <a:p>
              <a:endParaRPr lang="ja-JP" altLang="en-US"/>
            </a:p>
          </p:txBody>
        </p:sp>
      </p:grpSp>
      <p:sp>
        <p:nvSpPr>
          <p:cNvPr id="24" name="Freeform 24"/>
          <p:cNvSpPr/>
          <p:nvPr/>
        </p:nvSpPr>
        <p:spPr>
          <a:xfrm>
            <a:off x="800100" y="3459570"/>
            <a:ext cx="1814214" cy="428626"/>
          </a:xfrm>
          <a:custGeom>
            <a:avLst/>
            <a:gdLst/>
            <a:ahLst/>
            <a:cxnLst/>
            <a:rect l="l" t="t" r="r" b="b"/>
            <a:pathLst>
              <a:path w="2019301" h="571501">
                <a:moveTo>
                  <a:pt x="0" y="0"/>
                </a:moveTo>
                <a:lnTo>
                  <a:pt x="2019301" y="0"/>
                </a:lnTo>
                <a:lnTo>
                  <a:pt x="2019301"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25" name="TextBox 25"/>
          <p:cNvSpPr txBox="1"/>
          <p:nvPr/>
        </p:nvSpPr>
        <p:spPr>
          <a:xfrm>
            <a:off x="800100" y="3459570"/>
            <a:ext cx="1414762" cy="428626"/>
          </a:xfrm>
          <a:prstGeom prst="rect">
            <a:avLst/>
          </a:prstGeom>
        </p:spPr>
        <p:txBody>
          <a:bodyPr lIns="0" tIns="0" rIns="0" bIns="0" rtlCol="0" anchor="ctr"/>
          <a:lstStyle/>
          <a:p>
            <a:pPr algn="ctr">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激しい嘔吐</a:t>
            </a:r>
          </a:p>
        </p:txBody>
      </p:sp>
      <p:grpSp>
        <p:nvGrpSpPr>
          <p:cNvPr id="26" name="Group 26"/>
          <p:cNvGrpSpPr/>
          <p:nvPr/>
        </p:nvGrpSpPr>
        <p:grpSpPr>
          <a:xfrm>
            <a:off x="2257327" y="3459471"/>
            <a:ext cx="771724" cy="428824"/>
            <a:chOff x="0" y="0"/>
            <a:chExt cx="1028965" cy="571765"/>
          </a:xfrm>
        </p:grpSpPr>
        <p:sp>
          <p:nvSpPr>
            <p:cNvPr id="27" name="Freeform 27"/>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28" name="Freeform 28"/>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30" name="Freeform 30"/>
          <p:cNvSpPr/>
          <p:nvPr/>
        </p:nvSpPr>
        <p:spPr>
          <a:xfrm>
            <a:off x="2257426" y="3459570"/>
            <a:ext cx="1095374"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pPr algn="ctr"/>
            <a:endParaRPr lang="ja-JP" altLang="en-US" b="1">
              <a:latin typeface="游ゴシック" panose="020B0400000000000000" pitchFamily="50" charset="-128"/>
              <a:ea typeface="游ゴシック" panose="020B0400000000000000" pitchFamily="50" charset="-128"/>
            </a:endParaRPr>
          </a:p>
        </p:txBody>
      </p:sp>
      <p:sp>
        <p:nvSpPr>
          <p:cNvPr id="31" name="TextBox 31"/>
          <p:cNvSpPr txBox="1"/>
          <p:nvPr/>
        </p:nvSpPr>
        <p:spPr>
          <a:xfrm>
            <a:off x="2436169" y="3445280"/>
            <a:ext cx="1095374"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下痢</a:t>
            </a:r>
          </a:p>
        </p:txBody>
      </p:sp>
      <p:grpSp>
        <p:nvGrpSpPr>
          <p:cNvPr id="32" name="Group 32"/>
          <p:cNvGrpSpPr/>
          <p:nvPr/>
        </p:nvGrpSpPr>
        <p:grpSpPr>
          <a:xfrm>
            <a:off x="3114577" y="3459471"/>
            <a:ext cx="771724" cy="428824"/>
            <a:chOff x="0" y="0"/>
            <a:chExt cx="1028965" cy="571765"/>
          </a:xfrm>
        </p:grpSpPr>
        <p:sp>
          <p:nvSpPr>
            <p:cNvPr id="33" name="Freeform 33"/>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34" name="Freeform 34"/>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36" name="Freeform 36"/>
          <p:cNvSpPr/>
          <p:nvPr/>
        </p:nvSpPr>
        <p:spPr>
          <a:xfrm>
            <a:off x="3114676"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pPr algn="ctr"/>
            <a:endParaRPr lang="ja-JP" altLang="en-US" b="1">
              <a:latin typeface="游ゴシック" panose="020B0400000000000000" pitchFamily="50" charset="-128"/>
              <a:ea typeface="游ゴシック" panose="020B0400000000000000" pitchFamily="50" charset="-128"/>
            </a:endParaRPr>
          </a:p>
        </p:txBody>
      </p:sp>
      <p:sp>
        <p:nvSpPr>
          <p:cNvPr id="37" name="TextBox 37"/>
          <p:cNvSpPr txBox="1"/>
          <p:nvPr/>
        </p:nvSpPr>
        <p:spPr>
          <a:xfrm>
            <a:off x="3276600"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微熱</a:t>
            </a:r>
          </a:p>
        </p:txBody>
      </p:sp>
      <p:sp>
        <p:nvSpPr>
          <p:cNvPr id="40" name="TextBox 40"/>
          <p:cNvSpPr txBox="1"/>
          <p:nvPr/>
        </p:nvSpPr>
        <p:spPr>
          <a:xfrm>
            <a:off x="4071640" y="3545296"/>
            <a:ext cx="3390900" cy="292894"/>
          </a:xfrm>
          <a:prstGeom prst="rect">
            <a:avLst/>
          </a:prstGeom>
        </p:spPr>
        <p:txBody>
          <a:bodyPr lIns="0" tIns="0" rIns="0" bIns="0" rtlCol="0" anchor="ctr"/>
          <a:lstStyle/>
          <a:p>
            <a:pPr algn="l">
              <a:lnSpc>
                <a:spcPts val="1891"/>
              </a:lnSpc>
            </a:pPr>
            <a:r>
              <a:rPr lang="en-US" sz="1575" dirty="0">
                <a:solidFill>
                  <a:srgbClr val="4B5563"/>
                </a:solidFill>
                <a:latin typeface="游ゴシック" panose="020B0400000000000000" pitchFamily="50" charset="-128"/>
                <a:ea typeface="游ゴシック" panose="020B0400000000000000" pitchFamily="50" charset="-128"/>
                <a:cs typeface="Noto Sans"/>
                <a:sym typeface="Noto Sans"/>
              </a:rPr>
              <a:t>（冬季に多発）</a:t>
            </a:r>
          </a:p>
        </p:txBody>
      </p:sp>
      <p:sp>
        <p:nvSpPr>
          <p:cNvPr id="42" name="Freeform 42"/>
          <p:cNvSpPr/>
          <p:nvPr/>
        </p:nvSpPr>
        <p:spPr>
          <a:xfrm>
            <a:off x="800100" y="4488270"/>
            <a:ext cx="9481833"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43" name="TextBox 43"/>
          <p:cNvSpPr txBox="1"/>
          <p:nvPr/>
        </p:nvSpPr>
        <p:spPr>
          <a:xfrm>
            <a:off x="800100" y="4074340"/>
            <a:ext cx="9481832"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nvGrpSpPr>
          <p:cNvPr id="44" name="Group 44"/>
          <p:cNvGrpSpPr/>
          <p:nvPr/>
        </p:nvGrpSpPr>
        <p:grpSpPr>
          <a:xfrm>
            <a:off x="800001" y="4563587"/>
            <a:ext cx="1428948" cy="432394"/>
            <a:chOff x="0" y="0"/>
            <a:chExt cx="1905264" cy="576525"/>
          </a:xfrm>
        </p:grpSpPr>
        <p:sp>
          <p:nvSpPr>
            <p:cNvPr id="45" name="Freeform 45"/>
            <p:cNvSpPr/>
            <p:nvPr/>
          </p:nvSpPr>
          <p:spPr>
            <a:xfrm>
              <a:off x="127" y="127"/>
              <a:ext cx="1905127" cy="576326"/>
            </a:xfrm>
            <a:custGeom>
              <a:avLst/>
              <a:gdLst/>
              <a:ahLst/>
              <a:cxnLst/>
              <a:rect l="l" t="t" r="r" b="b"/>
              <a:pathLst>
                <a:path w="1905127" h="576326">
                  <a:moveTo>
                    <a:pt x="0" y="96012"/>
                  </a:moveTo>
                  <a:cubicBezTo>
                    <a:pt x="0" y="43053"/>
                    <a:pt x="43053" y="0"/>
                    <a:pt x="96139" y="0"/>
                  </a:cubicBezTo>
                  <a:lnTo>
                    <a:pt x="1808988" y="0"/>
                  </a:lnTo>
                  <a:cubicBezTo>
                    <a:pt x="1862074" y="0"/>
                    <a:pt x="1905127" y="43053"/>
                    <a:pt x="1905127" y="96012"/>
                  </a:cubicBezTo>
                  <a:lnTo>
                    <a:pt x="1905127" y="480187"/>
                  </a:lnTo>
                  <a:cubicBezTo>
                    <a:pt x="1905127" y="533273"/>
                    <a:pt x="1862074" y="576199"/>
                    <a:pt x="1808988" y="576199"/>
                  </a:cubicBezTo>
                  <a:lnTo>
                    <a:pt x="96139" y="576199"/>
                  </a:lnTo>
                  <a:cubicBezTo>
                    <a:pt x="43053" y="576326"/>
                    <a:pt x="0" y="533273"/>
                    <a:pt x="0" y="480187"/>
                  </a:cubicBezTo>
                  <a:close/>
                </a:path>
              </a:pathLst>
            </a:custGeom>
            <a:solidFill>
              <a:srgbClr val="FFFBEB"/>
            </a:solidFill>
          </p:spPr>
          <p:txBody>
            <a:bodyPr/>
            <a:lstStyle/>
            <a:p>
              <a:endParaRPr lang="ja-JP" altLang="en-US"/>
            </a:p>
          </p:txBody>
        </p:sp>
        <p:sp>
          <p:nvSpPr>
            <p:cNvPr id="46" name="Freeform 46"/>
            <p:cNvSpPr/>
            <p:nvPr/>
          </p:nvSpPr>
          <p:spPr>
            <a:xfrm>
              <a:off x="0" y="0"/>
              <a:ext cx="1905381" cy="576580"/>
            </a:xfrm>
            <a:custGeom>
              <a:avLst/>
              <a:gdLst/>
              <a:ahLst/>
              <a:cxnLst/>
              <a:rect l="l" t="t" r="r" b="b"/>
              <a:pathLst>
                <a:path w="1905381" h="576580">
                  <a:moveTo>
                    <a:pt x="0" y="96139"/>
                  </a:moveTo>
                  <a:cubicBezTo>
                    <a:pt x="0" y="43053"/>
                    <a:pt x="43053" y="0"/>
                    <a:pt x="96266" y="0"/>
                  </a:cubicBezTo>
                  <a:lnTo>
                    <a:pt x="1809115" y="0"/>
                  </a:lnTo>
                  <a:lnTo>
                    <a:pt x="1809115" y="127"/>
                  </a:lnTo>
                  <a:lnTo>
                    <a:pt x="1809115" y="0"/>
                  </a:lnTo>
                  <a:cubicBezTo>
                    <a:pt x="1862201" y="0"/>
                    <a:pt x="1905381" y="43053"/>
                    <a:pt x="1905381" y="96139"/>
                  </a:cubicBezTo>
                  <a:lnTo>
                    <a:pt x="1905254" y="96139"/>
                  </a:lnTo>
                  <a:lnTo>
                    <a:pt x="1905381" y="96139"/>
                  </a:lnTo>
                  <a:lnTo>
                    <a:pt x="1905381" y="480314"/>
                  </a:lnTo>
                  <a:lnTo>
                    <a:pt x="1905254" y="480314"/>
                  </a:lnTo>
                  <a:lnTo>
                    <a:pt x="1905381" y="480314"/>
                  </a:lnTo>
                  <a:cubicBezTo>
                    <a:pt x="1905381" y="533400"/>
                    <a:pt x="1862328" y="576453"/>
                    <a:pt x="1809115" y="576453"/>
                  </a:cubicBezTo>
                  <a:lnTo>
                    <a:pt x="1809115" y="576326"/>
                  </a:lnTo>
                  <a:lnTo>
                    <a:pt x="1809115" y="576453"/>
                  </a:lnTo>
                  <a:lnTo>
                    <a:pt x="96266" y="576453"/>
                  </a:lnTo>
                  <a:lnTo>
                    <a:pt x="96266" y="576326"/>
                  </a:lnTo>
                  <a:lnTo>
                    <a:pt x="96266"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809115" y="576199"/>
                  </a:lnTo>
                  <a:cubicBezTo>
                    <a:pt x="1862074" y="576199"/>
                    <a:pt x="1905000" y="533273"/>
                    <a:pt x="1905000" y="480314"/>
                  </a:cubicBezTo>
                  <a:lnTo>
                    <a:pt x="1905000" y="96139"/>
                  </a:lnTo>
                  <a:cubicBezTo>
                    <a:pt x="1905000" y="43180"/>
                    <a:pt x="1862074" y="254"/>
                    <a:pt x="1809115" y="254"/>
                  </a:cubicBezTo>
                  <a:lnTo>
                    <a:pt x="96266" y="254"/>
                  </a:lnTo>
                  <a:lnTo>
                    <a:pt x="96266" y="127"/>
                  </a:lnTo>
                  <a:lnTo>
                    <a:pt x="96266" y="254"/>
                  </a:lnTo>
                  <a:cubicBezTo>
                    <a:pt x="43180" y="254"/>
                    <a:pt x="254" y="43180"/>
                    <a:pt x="254" y="96139"/>
                  </a:cubicBezTo>
                  <a:close/>
                </a:path>
              </a:pathLst>
            </a:custGeom>
            <a:solidFill>
              <a:srgbClr val="FED7AA"/>
            </a:solidFill>
          </p:spPr>
          <p:txBody>
            <a:bodyPr/>
            <a:lstStyle/>
            <a:p>
              <a:endParaRPr lang="ja-JP" altLang="en-US"/>
            </a:p>
          </p:txBody>
        </p:sp>
      </p:grpSp>
      <p:sp>
        <p:nvSpPr>
          <p:cNvPr id="49" name="TextBox 49"/>
          <p:cNvSpPr txBox="1"/>
          <p:nvPr/>
        </p:nvSpPr>
        <p:spPr>
          <a:xfrm>
            <a:off x="1024831" y="4560306"/>
            <a:ext cx="1882675" cy="432196"/>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24〜48時間</a:t>
            </a:r>
          </a:p>
        </p:txBody>
      </p:sp>
      <p:sp>
        <p:nvSpPr>
          <p:cNvPr id="51" name="Freeform 51"/>
          <p:cNvSpPr/>
          <p:nvPr/>
        </p:nvSpPr>
        <p:spPr>
          <a:xfrm>
            <a:off x="800100" y="5574120"/>
            <a:ext cx="9481833"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52" name="TextBox 52"/>
          <p:cNvSpPr txBox="1"/>
          <p:nvPr/>
        </p:nvSpPr>
        <p:spPr>
          <a:xfrm>
            <a:off x="800100" y="5160190"/>
            <a:ext cx="7810500"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対策</a:t>
            </a:r>
          </a:p>
        </p:txBody>
      </p:sp>
      <p:sp>
        <p:nvSpPr>
          <p:cNvPr id="54" name="Freeform 54"/>
          <p:cNvSpPr/>
          <p:nvPr/>
        </p:nvSpPr>
        <p:spPr>
          <a:xfrm>
            <a:off x="800096" y="5710254"/>
            <a:ext cx="952504"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p>
        </p:txBody>
      </p:sp>
      <p:sp>
        <p:nvSpPr>
          <p:cNvPr id="55" name="Freeform 55"/>
          <p:cNvSpPr/>
          <p:nvPr/>
        </p:nvSpPr>
        <p:spPr>
          <a:xfrm>
            <a:off x="800001" y="5710159"/>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p>
        </p:txBody>
      </p:sp>
      <p:sp>
        <p:nvSpPr>
          <p:cNvPr id="58" name="TextBox 58"/>
          <p:cNvSpPr txBox="1"/>
          <p:nvPr/>
        </p:nvSpPr>
        <p:spPr>
          <a:xfrm>
            <a:off x="876300" y="5703114"/>
            <a:ext cx="952500" cy="378620"/>
          </a:xfrm>
          <a:prstGeom prst="rect">
            <a:avLst/>
          </a:prstGeom>
        </p:spPr>
        <p:txBody>
          <a:bodyPr lIns="0" tIns="0" rIns="0" bIns="0" rtlCol="0" anchor="ctr"/>
          <a:lstStyle>
            <a:defPPr>
              <a:defRPr lang="en-US"/>
            </a:defPPr>
            <a:lvl1pPr>
              <a:lnSpc>
                <a:spcPts val="1620"/>
              </a:lnSpc>
              <a:defRPr sz="1350" b="1">
                <a:solidFill>
                  <a:srgbClr val="059669"/>
                </a:solidFill>
                <a:latin typeface="游ゴシック" panose="020B0400000000000000" pitchFamily="50" charset="-128"/>
                <a:ea typeface="游ゴシック" panose="020B0400000000000000" pitchFamily="50" charset="-128"/>
                <a:cs typeface="Noto Sans"/>
              </a:defRPr>
            </a:lvl1pPr>
          </a:lstStyle>
          <a:p>
            <a:r>
              <a:rPr lang="en-US" dirty="0">
                <a:sym typeface="Noto Sans"/>
              </a:rPr>
              <a:t>手洗い</a:t>
            </a:r>
          </a:p>
        </p:txBody>
      </p:sp>
      <p:grpSp>
        <p:nvGrpSpPr>
          <p:cNvPr id="59" name="Group 59"/>
          <p:cNvGrpSpPr/>
          <p:nvPr/>
        </p:nvGrpSpPr>
        <p:grpSpPr>
          <a:xfrm>
            <a:off x="1985953" y="5738834"/>
            <a:ext cx="4757738" cy="310543"/>
            <a:chOff x="0" y="0"/>
            <a:chExt cx="6343651" cy="414058"/>
          </a:xfrm>
        </p:grpSpPr>
        <p:sp>
          <p:nvSpPr>
            <p:cNvPr id="60" name="Freeform 60"/>
            <p:cNvSpPr/>
            <p:nvPr/>
          </p:nvSpPr>
          <p:spPr>
            <a:xfrm>
              <a:off x="0" y="0"/>
              <a:ext cx="6343651" cy="414058"/>
            </a:xfrm>
            <a:custGeom>
              <a:avLst/>
              <a:gdLst/>
              <a:ahLst/>
              <a:cxnLst/>
              <a:rect l="l" t="t" r="r" b="b"/>
              <a:pathLst>
                <a:path w="6343651" h="414058">
                  <a:moveTo>
                    <a:pt x="0" y="0"/>
                  </a:moveTo>
                  <a:lnTo>
                    <a:pt x="6343651" y="0"/>
                  </a:lnTo>
                  <a:lnTo>
                    <a:pt x="6343651" y="414058"/>
                  </a:lnTo>
                  <a:lnTo>
                    <a:pt x="0" y="41405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61" name="TextBox 61"/>
            <p:cNvSpPr txBox="1"/>
            <p:nvPr/>
          </p:nvSpPr>
          <p:spPr>
            <a:xfrm>
              <a:off x="0" y="0"/>
              <a:ext cx="6343651" cy="414058"/>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石けん＋流水で30秒以上（アルコールは効果なし）</a:t>
              </a:r>
            </a:p>
          </p:txBody>
        </p:sp>
      </p:grpSp>
      <p:sp>
        <p:nvSpPr>
          <p:cNvPr id="63" name="Freeform 63"/>
          <p:cNvSpPr/>
          <p:nvPr/>
        </p:nvSpPr>
        <p:spPr>
          <a:xfrm>
            <a:off x="800096" y="6196030"/>
            <a:ext cx="952504"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64" name="Freeform 64"/>
          <p:cNvSpPr/>
          <p:nvPr/>
        </p:nvSpPr>
        <p:spPr>
          <a:xfrm>
            <a:off x="800001" y="6195935"/>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sp>
        <p:nvSpPr>
          <p:cNvPr id="67" name="TextBox 67"/>
          <p:cNvSpPr txBox="1"/>
          <p:nvPr/>
        </p:nvSpPr>
        <p:spPr>
          <a:xfrm>
            <a:off x="876299" y="6188890"/>
            <a:ext cx="889991" cy="378620"/>
          </a:xfrm>
          <a:prstGeom prst="rect">
            <a:avLst/>
          </a:prstGeom>
        </p:spPr>
        <p:txBody>
          <a:bodyPr lIns="0" tIns="0" rIns="0" bIns="0" rtlCol="0" anchor="ctr"/>
          <a:lstStyle/>
          <a:p>
            <a:pPr>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消毒</a:t>
            </a:r>
          </a:p>
        </p:txBody>
      </p:sp>
      <p:grpSp>
        <p:nvGrpSpPr>
          <p:cNvPr id="68" name="Group 68"/>
          <p:cNvGrpSpPr/>
          <p:nvPr/>
        </p:nvGrpSpPr>
        <p:grpSpPr>
          <a:xfrm>
            <a:off x="1985953" y="6224608"/>
            <a:ext cx="4421982" cy="310543"/>
            <a:chOff x="0" y="0"/>
            <a:chExt cx="5895976" cy="414058"/>
          </a:xfrm>
        </p:grpSpPr>
        <p:sp>
          <p:nvSpPr>
            <p:cNvPr id="69" name="Freeform 69"/>
            <p:cNvSpPr/>
            <p:nvPr/>
          </p:nvSpPr>
          <p:spPr>
            <a:xfrm>
              <a:off x="0" y="0"/>
              <a:ext cx="5895976" cy="414058"/>
            </a:xfrm>
            <a:custGeom>
              <a:avLst/>
              <a:gdLst/>
              <a:ahLst/>
              <a:cxnLst/>
              <a:rect l="l" t="t" r="r" b="b"/>
              <a:pathLst>
                <a:path w="5895976" h="414058">
                  <a:moveTo>
                    <a:pt x="0" y="0"/>
                  </a:moveTo>
                  <a:lnTo>
                    <a:pt x="5895976" y="0"/>
                  </a:lnTo>
                  <a:lnTo>
                    <a:pt x="5895976" y="414058"/>
                  </a:lnTo>
                  <a:lnTo>
                    <a:pt x="0" y="41405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70" name="TextBox 70"/>
            <p:cNvSpPr txBox="1"/>
            <p:nvPr/>
          </p:nvSpPr>
          <p:spPr>
            <a:xfrm>
              <a:off x="0" y="0"/>
              <a:ext cx="5895976" cy="414058"/>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嘔吐物は次亜塩素酸ナトリウム1000ppmで消毒</a:t>
              </a:r>
            </a:p>
          </p:txBody>
        </p:sp>
      </p:grpSp>
      <p:grpSp>
        <p:nvGrpSpPr>
          <p:cNvPr id="71" name="Group 71"/>
          <p:cNvGrpSpPr/>
          <p:nvPr/>
        </p:nvGrpSpPr>
        <p:grpSpPr>
          <a:xfrm>
            <a:off x="800001" y="6681709"/>
            <a:ext cx="943174" cy="371674"/>
            <a:chOff x="0" y="0"/>
            <a:chExt cx="1257565" cy="495565"/>
          </a:xfrm>
        </p:grpSpPr>
        <p:sp>
          <p:nvSpPr>
            <p:cNvPr id="72" name="Freeform 72"/>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73" name="Freeform 73"/>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grpSp>
      <p:sp>
        <p:nvSpPr>
          <p:cNvPr id="76" name="TextBox 76"/>
          <p:cNvSpPr txBox="1"/>
          <p:nvPr/>
        </p:nvSpPr>
        <p:spPr>
          <a:xfrm>
            <a:off x="876299" y="6674664"/>
            <a:ext cx="952501" cy="378620"/>
          </a:xfrm>
          <a:prstGeom prst="rect">
            <a:avLst/>
          </a:prstGeom>
        </p:spPr>
        <p:txBody>
          <a:bodyPr lIns="0" tIns="0" rIns="0" bIns="0" rtlCol="0" anchor="ctr"/>
          <a:lstStyle/>
          <a:p>
            <a:pPr>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出勤停止</a:t>
            </a:r>
          </a:p>
        </p:txBody>
      </p:sp>
      <p:grpSp>
        <p:nvGrpSpPr>
          <p:cNvPr id="77" name="Group 77"/>
          <p:cNvGrpSpPr/>
          <p:nvPr/>
        </p:nvGrpSpPr>
        <p:grpSpPr>
          <a:xfrm>
            <a:off x="1985953" y="6710384"/>
            <a:ext cx="3253978" cy="310543"/>
            <a:chOff x="0" y="0"/>
            <a:chExt cx="4338637" cy="414058"/>
          </a:xfrm>
        </p:grpSpPr>
        <p:sp>
          <p:nvSpPr>
            <p:cNvPr id="78" name="Freeform 78"/>
            <p:cNvSpPr/>
            <p:nvPr/>
          </p:nvSpPr>
          <p:spPr>
            <a:xfrm>
              <a:off x="0" y="0"/>
              <a:ext cx="4338638" cy="414058"/>
            </a:xfrm>
            <a:custGeom>
              <a:avLst/>
              <a:gdLst/>
              <a:ahLst/>
              <a:cxnLst/>
              <a:rect l="l" t="t" r="r" b="b"/>
              <a:pathLst>
                <a:path w="4338638" h="414058">
                  <a:moveTo>
                    <a:pt x="0" y="0"/>
                  </a:moveTo>
                  <a:lnTo>
                    <a:pt x="4338638" y="0"/>
                  </a:lnTo>
                  <a:lnTo>
                    <a:pt x="4338638" y="414058"/>
                  </a:lnTo>
                  <a:lnTo>
                    <a:pt x="0" y="41405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79" name="TextBox 79"/>
            <p:cNvSpPr txBox="1"/>
            <p:nvPr/>
          </p:nvSpPr>
          <p:spPr>
            <a:xfrm>
              <a:off x="0" y="0"/>
              <a:ext cx="4338637" cy="414058"/>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感染従業員は最低2日間の出勤停止</a:t>
              </a:r>
            </a:p>
          </p:txBody>
        </p:sp>
      </p:grpSp>
      <p:sp>
        <p:nvSpPr>
          <p:cNvPr id="81" name="Freeform 81"/>
          <p:cNvSpPr/>
          <p:nvPr/>
        </p:nvSpPr>
        <p:spPr>
          <a:xfrm>
            <a:off x="800096" y="7167580"/>
            <a:ext cx="952504"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82" name="Freeform 82"/>
          <p:cNvSpPr/>
          <p:nvPr/>
        </p:nvSpPr>
        <p:spPr>
          <a:xfrm>
            <a:off x="800001" y="7167485"/>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sp>
        <p:nvSpPr>
          <p:cNvPr id="85" name="TextBox 85"/>
          <p:cNvSpPr txBox="1"/>
          <p:nvPr/>
        </p:nvSpPr>
        <p:spPr>
          <a:xfrm>
            <a:off x="876300" y="7160440"/>
            <a:ext cx="952500" cy="378620"/>
          </a:xfrm>
          <a:prstGeom prst="rect">
            <a:avLst/>
          </a:prstGeom>
        </p:spPr>
        <p:txBody>
          <a:bodyPr lIns="0" tIns="0" rIns="0" bIns="0" rtlCol="0" anchor="ctr"/>
          <a:lstStyle/>
          <a:p>
            <a:pPr>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封鎖</a:t>
            </a:r>
          </a:p>
        </p:txBody>
      </p:sp>
      <p:grpSp>
        <p:nvGrpSpPr>
          <p:cNvPr id="86" name="Group 86"/>
          <p:cNvGrpSpPr/>
          <p:nvPr/>
        </p:nvGrpSpPr>
        <p:grpSpPr>
          <a:xfrm>
            <a:off x="1985953" y="7196158"/>
            <a:ext cx="3854054" cy="310543"/>
            <a:chOff x="0" y="0"/>
            <a:chExt cx="5138739" cy="414058"/>
          </a:xfrm>
        </p:grpSpPr>
        <p:sp>
          <p:nvSpPr>
            <p:cNvPr id="87" name="Freeform 87"/>
            <p:cNvSpPr/>
            <p:nvPr/>
          </p:nvSpPr>
          <p:spPr>
            <a:xfrm>
              <a:off x="0" y="0"/>
              <a:ext cx="5138739" cy="414058"/>
            </a:xfrm>
            <a:custGeom>
              <a:avLst/>
              <a:gdLst/>
              <a:ahLst/>
              <a:cxnLst/>
              <a:rect l="l" t="t" r="r" b="b"/>
              <a:pathLst>
                <a:path w="5138739" h="414058">
                  <a:moveTo>
                    <a:pt x="0" y="0"/>
                  </a:moveTo>
                  <a:lnTo>
                    <a:pt x="5138739" y="0"/>
                  </a:lnTo>
                  <a:lnTo>
                    <a:pt x="5138739" y="414058"/>
                  </a:lnTo>
                  <a:lnTo>
                    <a:pt x="0" y="41405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88" name="TextBox 88"/>
            <p:cNvSpPr txBox="1"/>
            <p:nvPr/>
          </p:nvSpPr>
          <p:spPr>
            <a:xfrm>
              <a:off x="0" y="0"/>
              <a:ext cx="5138739" cy="414058"/>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客の嘔吐にも即応、1時間以上封鎖・換気</a:t>
              </a:r>
            </a:p>
          </p:txBody>
        </p:sp>
      </p:grpSp>
      <p:sp>
        <p:nvSpPr>
          <p:cNvPr id="90" name="Freeform 90"/>
          <p:cNvSpPr/>
          <p:nvPr/>
        </p:nvSpPr>
        <p:spPr>
          <a:xfrm>
            <a:off x="800096" y="7653354"/>
            <a:ext cx="952504"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91" name="Freeform 91"/>
          <p:cNvSpPr/>
          <p:nvPr/>
        </p:nvSpPr>
        <p:spPr>
          <a:xfrm>
            <a:off x="800001" y="7653259"/>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sp>
        <p:nvSpPr>
          <p:cNvPr id="94" name="TextBox 94"/>
          <p:cNvSpPr txBox="1"/>
          <p:nvPr/>
        </p:nvSpPr>
        <p:spPr>
          <a:xfrm>
            <a:off x="876300" y="7646214"/>
            <a:ext cx="952500" cy="378620"/>
          </a:xfrm>
          <a:prstGeom prst="rect">
            <a:avLst/>
          </a:prstGeom>
        </p:spPr>
        <p:txBody>
          <a:bodyPr lIns="0" tIns="0" rIns="0" bIns="0" rtlCol="0" anchor="ctr"/>
          <a:lstStyle/>
          <a:p>
            <a:pPr>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清掃</a:t>
            </a:r>
          </a:p>
        </p:txBody>
      </p:sp>
      <p:grpSp>
        <p:nvGrpSpPr>
          <p:cNvPr id="95" name="Group 95"/>
          <p:cNvGrpSpPr/>
          <p:nvPr/>
        </p:nvGrpSpPr>
        <p:grpSpPr>
          <a:xfrm>
            <a:off x="1985953" y="7681934"/>
            <a:ext cx="3964782" cy="310543"/>
            <a:chOff x="0" y="0"/>
            <a:chExt cx="5286376" cy="414058"/>
          </a:xfrm>
        </p:grpSpPr>
        <p:sp>
          <p:nvSpPr>
            <p:cNvPr id="96" name="Freeform 96"/>
            <p:cNvSpPr/>
            <p:nvPr/>
          </p:nvSpPr>
          <p:spPr>
            <a:xfrm>
              <a:off x="0" y="0"/>
              <a:ext cx="5286376" cy="414058"/>
            </a:xfrm>
            <a:custGeom>
              <a:avLst/>
              <a:gdLst/>
              <a:ahLst/>
              <a:cxnLst/>
              <a:rect l="l" t="t" r="r" b="b"/>
              <a:pathLst>
                <a:path w="5286376" h="414058">
                  <a:moveTo>
                    <a:pt x="0" y="0"/>
                  </a:moveTo>
                  <a:lnTo>
                    <a:pt x="5286376" y="0"/>
                  </a:lnTo>
                  <a:lnTo>
                    <a:pt x="5286376" y="414058"/>
                  </a:lnTo>
                  <a:lnTo>
                    <a:pt x="0" y="41405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97" name="TextBox 97"/>
            <p:cNvSpPr txBox="1"/>
            <p:nvPr/>
          </p:nvSpPr>
          <p:spPr>
            <a:xfrm>
              <a:off x="0" y="0"/>
              <a:ext cx="5286376" cy="414058"/>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トイレや洗面所の重点清掃（最低1日2回）</a:t>
              </a:r>
            </a:p>
          </p:txBody>
        </p:sp>
      </p:grpSp>
      <p:sp>
        <p:nvSpPr>
          <p:cNvPr id="99" name="Freeform 99"/>
          <p:cNvSpPr/>
          <p:nvPr/>
        </p:nvSpPr>
        <p:spPr>
          <a:xfrm>
            <a:off x="9372600" y="707226"/>
            <a:ext cx="8458200" cy="8201025"/>
          </a:xfrm>
          <a:custGeom>
            <a:avLst/>
            <a:gdLst/>
            <a:ahLst/>
            <a:cxnLst/>
            <a:rect l="l" t="t" r="r" b="b"/>
            <a:pathLst>
              <a:path w="11277600" h="10934700">
                <a:moveTo>
                  <a:pt x="0" y="0"/>
                </a:moveTo>
                <a:lnTo>
                  <a:pt x="11277600" y="0"/>
                </a:lnTo>
                <a:lnTo>
                  <a:pt x="11277600" y="10934700"/>
                </a:lnTo>
                <a:lnTo>
                  <a:pt x="0" y="10934700"/>
                </a:lnTo>
                <a:close/>
              </a:path>
            </a:pathLst>
          </a:custGeom>
          <a:solidFill>
            <a:srgbClr val="FFFFFF"/>
          </a:solidFill>
        </p:spPr>
        <p:txBody>
          <a:bodyPr/>
          <a:lstStyle/>
          <a:p>
            <a:endParaRPr lang="ja-JP" altLang="en-US"/>
          </a:p>
        </p:txBody>
      </p:sp>
      <p:sp>
        <p:nvSpPr>
          <p:cNvPr id="101" name="Freeform 101"/>
          <p:cNvSpPr/>
          <p:nvPr/>
        </p:nvSpPr>
        <p:spPr>
          <a:xfrm>
            <a:off x="93726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8B5CF6"/>
          </a:solidFill>
        </p:spPr>
        <p:txBody>
          <a:bodyPr/>
          <a:lstStyle/>
          <a:p>
            <a:endParaRPr lang="ja-JP" altLang="en-US"/>
          </a:p>
        </p:txBody>
      </p:sp>
      <p:grpSp>
        <p:nvGrpSpPr>
          <p:cNvPr id="102" name="Group 102"/>
          <p:cNvGrpSpPr/>
          <p:nvPr/>
        </p:nvGrpSpPr>
        <p:grpSpPr>
          <a:xfrm>
            <a:off x="9601200" y="1002120"/>
            <a:ext cx="428626" cy="342900"/>
            <a:chOff x="0" y="0"/>
            <a:chExt cx="571501" cy="457200"/>
          </a:xfrm>
        </p:grpSpPr>
        <p:sp>
          <p:nvSpPr>
            <p:cNvPr id="103" name="Freeform 103" descr="preencoded.png"/>
            <p:cNvSpPr/>
            <p:nvPr/>
          </p:nvSpPr>
          <p:spPr>
            <a:xfrm>
              <a:off x="0" y="0"/>
              <a:ext cx="571500" cy="457200"/>
            </a:xfrm>
            <a:custGeom>
              <a:avLst/>
              <a:gdLst/>
              <a:ahLst/>
              <a:cxnLst/>
              <a:rect l="l" t="t" r="r" b="b"/>
              <a:pathLst>
                <a:path w="571500" h="457200">
                  <a:moveTo>
                    <a:pt x="0" y="0"/>
                  </a:moveTo>
                  <a:lnTo>
                    <a:pt x="571500" y="0"/>
                  </a:lnTo>
                  <a:lnTo>
                    <a:pt x="571500" y="457200"/>
                  </a:lnTo>
                  <a:lnTo>
                    <a:pt x="0" y="457200"/>
                  </a:lnTo>
                  <a:lnTo>
                    <a:pt x="0" y="0"/>
                  </a:lnTo>
                  <a:close/>
                </a:path>
              </a:pathLst>
            </a:custGeom>
            <a:blipFill>
              <a:blip r:embed="rId3"/>
              <a:stretch>
                <a:fillRect/>
              </a:stretch>
            </a:blipFill>
          </p:spPr>
          <p:txBody>
            <a:bodyPr/>
            <a:lstStyle/>
            <a:p>
              <a:endParaRPr lang="ja-JP" altLang="en-US"/>
            </a:p>
          </p:txBody>
        </p:sp>
      </p:grpSp>
      <p:sp>
        <p:nvSpPr>
          <p:cNvPr id="105" name="Freeform 105"/>
          <p:cNvSpPr/>
          <p:nvPr/>
        </p:nvSpPr>
        <p:spPr>
          <a:xfrm>
            <a:off x="10201276" y="669126"/>
            <a:ext cx="2871788" cy="1047369"/>
          </a:xfrm>
          <a:custGeom>
            <a:avLst/>
            <a:gdLst/>
            <a:ahLst/>
            <a:cxnLst/>
            <a:rect l="l" t="t" r="r" b="b"/>
            <a:pathLst>
              <a:path w="3829051" h="1396492">
                <a:moveTo>
                  <a:pt x="0" y="0"/>
                </a:moveTo>
                <a:lnTo>
                  <a:pt x="3829051" y="0"/>
                </a:lnTo>
                <a:lnTo>
                  <a:pt x="3829051" y="1396492"/>
                </a:lnTo>
                <a:lnTo>
                  <a:pt x="0" y="1396492"/>
                </a:lnTo>
                <a:close/>
              </a:path>
            </a:pathLst>
          </a:custGeom>
          <a:solidFill>
            <a:srgbClr val="000000">
              <a:alpha val="0"/>
            </a:srgbClr>
          </a:solidFill>
        </p:spPr>
        <p:txBody>
          <a:bodyPr/>
          <a:lstStyle/>
          <a:p>
            <a:endParaRPr lang="ja-JP" altLang="en-US"/>
          </a:p>
        </p:txBody>
      </p:sp>
      <p:sp>
        <p:nvSpPr>
          <p:cNvPr id="106" name="TextBox 106"/>
          <p:cNvSpPr txBox="1"/>
          <p:nvPr/>
        </p:nvSpPr>
        <p:spPr>
          <a:xfrm>
            <a:off x="10201276" y="669126"/>
            <a:ext cx="2871788" cy="1047369"/>
          </a:xfrm>
          <a:prstGeom prst="rect">
            <a:avLst/>
          </a:prstGeom>
        </p:spPr>
        <p:txBody>
          <a:bodyPr lIns="0" tIns="0" rIns="0" bIns="0" rtlCol="0" anchor="ctr"/>
          <a:lstStyle/>
          <a:p>
            <a:pPr algn="l">
              <a:lnSpc>
                <a:spcPts val="3240"/>
              </a:lnSpc>
            </a:pPr>
            <a:r>
              <a:rPr lang="en-US" sz="2700" b="1" dirty="0">
                <a:solidFill>
                  <a:srgbClr val="FFFFFF"/>
                </a:solidFill>
                <a:latin typeface="Noto Sans JP Bold"/>
                <a:ea typeface="Noto Sans JP Bold"/>
                <a:cs typeface="Noto Sans JP Bold"/>
                <a:sym typeface="Noto Sans JP Bold"/>
              </a:rPr>
              <a:t>カンピロバクター</a:t>
            </a:r>
          </a:p>
        </p:txBody>
      </p:sp>
      <p:sp>
        <p:nvSpPr>
          <p:cNvPr id="108" name="Freeform 108"/>
          <p:cNvSpPr/>
          <p:nvPr/>
        </p:nvSpPr>
        <p:spPr>
          <a:xfrm>
            <a:off x="9715500" y="185937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p>
        </p:txBody>
      </p:sp>
      <p:sp>
        <p:nvSpPr>
          <p:cNvPr id="109" name="TextBox 109"/>
          <p:cNvSpPr txBox="1"/>
          <p:nvPr/>
        </p:nvSpPr>
        <p:spPr>
          <a:xfrm>
            <a:off x="9715500" y="1852226"/>
            <a:ext cx="7915276" cy="407194"/>
          </a:xfrm>
          <a:prstGeom prst="rect">
            <a:avLst/>
          </a:prstGeom>
        </p:spPr>
        <p:txBody>
          <a:bodyPr lIns="0" tIns="0" rIns="0" bIns="0" rtlCol="0" anchor="ctr"/>
          <a:lstStyle>
            <a:defPPr>
              <a:defRPr lang="en-US"/>
            </a:defPPr>
            <a:lvl1pPr>
              <a:lnSpc>
                <a:spcPts val="2431"/>
              </a:lnSpc>
              <a:defRPr sz="2026" b="1">
                <a:solidFill>
                  <a:srgbClr val="1F2937"/>
                </a:solidFill>
                <a:latin typeface="游ゴシック" panose="020B0400000000000000" pitchFamily="50" charset="-128"/>
                <a:ea typeface="游ゴシック" panose="020B0400000000000000" pitchFamily="50" charset="-128"/>
                <a:cs typeface="Noto Sans Bold"/>
              </a:defRPr>
            </a:lvl1pPr>
          </a:lstStyle>
          <a:p>
            <a:r>
              <a:rPr lang="en-US" dirty="0">
                <a:sym typeface="Noto Sans Bold"/>
              </a:rPr>
              <a:t>🦠 原因</a:t>
            </a:r>
          </a:p>
        </p:txBody>
      </p:sp>
      <p:sp>
        <p:nvSpPr>
          <p:cNvPr id="111" name="Freeform 111"/>
          <p:cNvSpPr/>
          <p:nvPr/>
        </p:nvSpPr>
        <p:spPr>
          <a:xfrm>
            <a:off x="9715500" y="2373720"/>
            <a:ext cx="7915277" cy="373056"/>
          </a:xfrm>
          <a:custGeom>
            <a:avLst/>
            <a:gdLst/>
            <a:ahLst/>
            <a:cxnLst/>
            <a:rect l="l" t="t" r="r" b="b"/>
            <a:pathLst>
              <a:path w="10553702" h="497408">
                <a:moveTo>
                  <a:pt x="0" y="0"/>
                </a:moveTo>
                <a:lnTo>
                  <a:pt x="10553702" y="0"/>
                </a:lnTo>
                <a:lnTo>
                  <a:pt x="10553702" y="497408"/>
                </a:lnTo>
                <a:lnTo>
                  <a:pt x="0" y="497408"/>
                </a:lnTo>
                <a:close/>
              </a:path>
            </a:pathLst>
          </a:custGeom>
          <a:solidFill>
            <a:srgbClr val="000000">
              <a:alpha val="0"/>
            </a:srgbClr>
          </a:solidFill>
        </p:spPr>
        <p:txBody>
          <a:bodyPr/>
          <a:lstStyle/>
          <a:p>
            <a:endParaRPr lang="ja-JP" altLang="en-US"/>
          </a:p>
        </p:txBody>
      </p:sp>
      <p:sp>
        <p:nvSpPr>
          <p:cNvPr id="112" name="TextBox 112"/>
          <p:cNvSpPr txBox="1"/>
          <p:nvPr/>
        </p:nvSpPr>
        <p:spPr>
          <a:xfrm>
            <a:off x="9715500" y="2373720"/>
            <a:ext cx="7915276" cy="373056"/>
          </a:xfrm>
          <a:prstGeom prst="rect">
            <a:avLst/>
          </a:prstGeom>
        </p:spPr>
        <p:txBody>
          <a:bodyPr lIns="0" tIns="0" rIns="0" bIns="0" rtlCol="0" anchor="ctr"/>
          <a:lstStyle>
            <a:defPPr>
              <a:defRPr lang="en-US"/>
            </a:defPPr>
            <a:lvl1pPr>
              <a:lnSpc>
                <a:spcPts val="2279"/>
              </a:lnSpc>
              <a:defRPr sz="1899" b="1">
                <a:solidFill>
                  <a:srgbClr val="374151"/>
                </a:solidFill>
                <a:latin typeface="游ゴシック" panose="020B0400000000000000" pitchFamily="50" charset="-128"/>
                <a:ea typeface="游ゴシック" panose="020B0400000000000000" pitchFamily="50" charset="-128"/>
                <a:cs typeface="Noto Sans Bold"/>
              </a:defRPr>
            </a:lvl1pPr>
          </a:lstStyle>
          <a:p>
            <a:r>
              <a:rPr lang="en-US" dirty="0">
                <a:sym typeface="Noto Sans Bold"/>
              </a:rPr>
              <a:t>加熱不足の鶏肉、生ドリップによる器具・手指の汚染</a:t>
            </a:r>
          </a:p>
        </p:txBody>
      </p:sp>
      <p:sp>
        <p:nvSpPr>
          <p:cNvPr id="114" name="Freeform 114"/>
          <p:cNvSpPr/>
          <p:nvPr/>
        </p:nvSpPr>
        <p:spPr>
          <a:xfrm>
            <a:off x="9715500" y="294522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p>
        </p:txBody>
      </p:sp>
      <p:sp>
        <p:nvSpPr>
          <p:cNvPr id="115" name="TextBox 115"/>
          <p:cNvSpPr txBox="1"/>
          <p:nvPr/>
        </p:nvSpPr>
        <p:spPr>
          <a:xfrm>
            <a:off x="9715500" y="2938076"/>
            <a:ext cx="7915276" cy="407194"/>
          </a:xfrm>
          <a:prstGeom prst="rect">
            <a:avLst/>
          </a:prstGeom>
        </p:spPr>
        <p:txBody>
          <a:bodyPr lIns="0" tIns="0" rIns="0" bIns="0" rtlCol="0" anchor="ctr"/>
          <a:lstStyle>
            <a:defPPr>
              <a:defRPr lang="en-US"/>
            </a:defPPr>
            <a:lvl1pPr>
              <a:lnSpc>
                <a:spcPts val="2431"/>
              </a:lnSpc>
              <a:defRPr sz="2026" b="1">
                <a:solidFill>
                  <a:srgbClr val="1F2937"/>
                </a:solidFill>
                <a:latin typeface="游ゴシック" panose="020B0400000000000000" pitchFamily="50" charset="-128"/>
                <a:ea typeface="游ゴシック" panose="020B0400000000000000" pitchFamily="50" charset="-128"/>
                <a:cs typeface="Noto Sans Bold"/>
              </a:defRPr>
            </a:lvl1pPr>
          </a:lstStyle>
          <a:p>
            <a:r>
              <a:rPr lang="en-US" dirty="0">
                <a:sym typeface="Noto Sans Bold"/>
              </a:rPr>
              <a:t>🤒 症状</a:t>
            </a:r>
          </a:p>
        </p:txBody>
      </p:sp>
      <p:grpSp>
        <p:nvGrpSpPr>
          <p:cNvPr id="116" name="Group 116"/>
          <p:cNvGrpSpPr/>
          <p:nvPr/>
        </p:nvGrpSpPr>
        <p:grpSpPr>
          <a:xfrm>
            <a:off x="9715401" y="3459471"/>
            <a:ext cx="771724" cy="428824"/>
            <a:chOff x="0" y="0"/>
            <a:chExt cx="1028965" cy="571765"/>
          </a:xfrm>
        </p:grpSpPr>
        <p:sp>
          <p:nvSpPr>
            <p:cNvPr id="117" name="Freeform 117"/>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18" name="Freeform 118"/>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120" name="Freeform 120"/>
          <p:cNvSpPr/>
          <p:nvPr/>
        </p:nvSpPr>
        <p:spPr>
          <a:xfrm>
            <a:off x="9715500"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p>
        </p:txBody>
      </p:sp>
      <p:sp>
        <p:nvSpPr>
          <p:cNvPr id="121" name="TextBox 121"/>
          <p:cNvSpPr txBox="1"/>
          <p:nvPr/>
        </p:nvSpPr>
        <p:spPr>
          <a:xfrm>
            <a:off x="9715499" y="3459570"/>
            <a:ext cx="835969" cy="428626"/>
          </a:xfrm>
          <a:prstGeom prst="rect">
            <a:avLst/>
          </a:prstGeom>
        </p:spPr>
        <p:txBody>
          <a:bodyPr lIns="0" tIns="0" rIns="0" bIns="0" rtlCol="0" anchor="ctr"/>
          <a:lstStyle>
            <a:defPPr>
              <a:defRPr lang="en-US"/>
            </a:defPPr>
            <a:lvl1pPr algn="ctr">
              <a:lnSpc>
                <a:spcPts val="1891"/>
              </a:lnSpc>
              <a:defRPr sz="1575" b="1">
                <a:solidFill>
                  <a:srgbClr val="DC2626"/>
                </a:solidFill>
                <a:latin typeface="游ゴシック" panose="020B0400000000000000" pitchFamily="50" charset="-128"/>
                <a:ea typeface="游ゴシック" panose="020B0400000000000000" pitchFamily="50" charset="-128"/>
                <a:cs typeface="Noto Sans"/>
              </a:defRPr>
            </a:lvl1pPr>
          </a:lstStyle>
          <a:p>
            <a:r>
              <a:rPr lang="en-US" dirty="0">
                <a:sym typeface="Noto Sans"/>
              </a:rPr>
              <a:t>発熱</a:t>
            </a:r>
          </a:p>
        </p:txBody>
      </p:sp>
      <p:grpSp>
        <p:nvGrpSpPr>
          <p:cNvPr id="122" name="Group 122"/>
          <p:cNvGrpSpPr/>
          <p:nvPr/>
        </p:nvGrpSpPr>
        <p:grpSpPr>
          <a:xfrm>
            <a:off x="10572651" y="3459471"/>
            <a:ext cx="771724" cy="428824"/>
            <a:chOff x="0" y="0"/>
            <a:chExt cx="1028965" cy="571765"/>
          </a:xfrm>
        </p:grpSpPr>
        <p:sp>
          <p:nvSpPr>
            <p:cNvPr id="123" name="Freeform 123"/>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24" name="Freeform 124"/>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126" name="Freeform 126"/>
          <p:cNvSpPr/>
          <p:nvPr/>
        </p:nvSpPr>
        <p:spPr>
          <a:xfrm>
            <a:off x="10572750"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p>
        </p:txBody>
      </p:sp>
      <p:sp>
        <p:nvSpPr>
          <p:cNvPr id="127" name="TextBox 127"/>
          <p:cNvSpPr txBox="1"/>
          <p:nvPr/>
        </p:nvSpPr>
        <p:spPr>
          <a:xfrm>
            <a:off x="10572750" y="3459570"/>
            <a:ext cx="778818" cy="428626"/>
          </a:xfrm>
          <a:prstGeom prst="rect">
            <a:avLst/>
          </a:prstGeom>
        </p:spPr>
        <p:txBody>
          <a:bodyPr lIns="0" tIns="0" rIns="0" bIns="0" rtlCol="0" anchor="ctr"/>
          <a:lstStyle>
            <a:defPPr>
              <a:defRPr lang="en-US"/>
            </a:defPPr>
            <a:lvl1pPr algn="ctr">
              <a:lnSpc>
                <a:spcPts val="1891"/>
              </a:lnSpc>
              <a:defRPr sz="1575" b="1">
                <a:solidFill>
                  <a:srgbClr val="DC2626"/>
                </a:solidFill>
                <a:latin typeface="游ゴシック" panose="020B0400000000000000" pitchFamily="50" charset="-128"/>
                <a:ea typeface="游ゴシック" panose="020B0400000000000000" pitchFamily="50" charset="-128"/>
                <a:cs typeface="Noto Sans"/>
              </a:defRPr>
            </a:lvl1pPr>
          </a:lstStyle>
          <a:p>
            <a:r>
              <a:rPr lang="en-US" dirty="0">
                <a:sym typeface="Noto Sans"/>
              </a:rPr>
              <a:t>下痢</a:t>
            </a:r>
          </a:p>
        </p:txBody>
      </p:sp>
      <p:grpSp>
        <p:nvGrpSpPr>
          <p:cNvPr id="128" name="Group 128"/>
          <p:cNvGrpSpPr/>
          <p:nvPr/>
        </p:nvGrpSpPr>
        <p:grpSpPr>
          <a:xfrm>
            <a:off x="11429901" y="3459471"/>
            <a:ext cx="971748" cy="428824"/>
            <a:chOff x="0" y="0"/>
            <a:chExt cx="1295664" cy="571765"/>
          </a:xfrm>
        </p:grpSpPr>
        <p:sp>
          <p:nvSpPr>
            <p:cNvPr id="129" name="Freeform 129"/>
            <p:cNvSpPr/>
            <p:nvPr/>
          </p:nvSpPr>
          <p:spPr>
            <a:xfrm>
              <a:off x="127" y="127"/>
              <a:ext cx="1295400" cy="571500"/>
            </a:xfrm>
            <a:custGeom>
              <a:avLst/>
              <a:gdLst/>
              <a:ahLst/>
              <a:cxnLst/>
              <a:rect l="l" t="t" r="r" b="b"/>
              <a:pathLst>
                <a:path w="1295400" h="571500">
                  <a:moveTo>
                    <a:pt x="0" y="95250"/>
                  </a:moveTo>
                  <a:cubicBezTo>
                    <a:pt x="0" y="42672"/>
                    <a:pt x="42672" y="0"/>
                    <a:pt x="95250" y="0"/>
                  </a:cubicBezTo>
                  <a:lnTo>
                    <a:pt x="1200150" y="0"/>
                  </a:lnTo>
                  <a:cubicBezTo>
                    <a:pt x="1252728" y="0"/>
                    <a:pt x="1295400" y="42672"/>
                    <a:pt x="1295400" y="95250"/>
                  </a:cubicBezTo>
                  <a:lnTo>
                    <a:pt x="1295400" y="476250"/>
                  </a:lnTo>
                  <a:cubicBezTo>
                    <a:pt x="1295400" y="528828"/>
                    <a:pt x="1252728" y="571500"/>
                    <a:pt x="12001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30" name="Freeform 130"/>
            <p:cNvSpPr/>
            <p:nvPr/>
          </p:nvSpPr>
          <p:spPr>
            <a:xfrm>
              <a:off x="0" y="0"/>
              <a:ext cx="1295654" cy="571754"/>
            </a:xfrm>
            <a:custGeom>
              <a:avLst/>
              <a:gdLst/>
              <a:ahLst/>
              <a:cxnLst/>
              <a:rect l="l" t="t" r="r" b="b"/>
              <a:pathLst>
                <a:path w="1295654" h="571754">
                  <a:moveTo>
                    <a:pt x="0" y="95377"/>
                  </a:moveTo>
                  <a:cubicBezTo>
                    <a:pt x="0" y="42672"/>
                    <a:pt x="42672" y="0"/>
                    <a:pt x="95377" y="0"/>
                  </a:cubicBezTo>
                  <a:lnTo>
                    <a:pt x="1200277" y="0"/>
                  </a:lnTo>
                  <a:lnTo>
                    <a:pt x="1200277" y="127"/>
                  </a:lnTo>
                  <a:lnTo>
                    <a:pt x="1200277" y="0"/>
                  </a:lnTo>
                  <a:cubicBezTo>
                    <a:pt x="1252982" y="0"/>
                    <a:pt x="1295654" y="42672"/>
                    <a:pt x="1295654" y="95377"/>
                  </a:cubicBezTo>
                  <a:lnTo>
                    <a:pt x="1295527" y="95377"/>
                  </a:lnTo>
                  <a:lnTo>
                    <a:pt x="1295654" y="95377"/>
                  </a:lnTo>
                  <a:lnTo>
                    <a:pt x="1295654" y="476377"/>
                  </a:lnTo>
                  <a:lnTo>
                    <a:pt x="1295527" y="476377"/>
                  </a:lnTo>
                  <a:lnTo>
                    <a:pt x="1295654" y="476377"/>
                  </a:lnTo>
                  <a:cubicBezTo>
                    <a:pt x="1295654" y="529082"/>
                    <a:pt x="1252982" y="571754"/>
                    <a:pt x="1200277" y="571754"/>
                  </a:cubicBezTo>
                  <a:lnTo>
                    <a:pt x="1200277" y="571627"/>
                  </a:lnTo>
                  <a:lnTo>
                    <a:pt x="12002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1200277" y="571500"/>
                  </a:lnTo>
                  <a:cubicBezTo>
                    <a:pt x="1252855" y="571500"/>
                    <a:pt x="1295400" y="528955"/>
                    <a:pt x="1295400" y="476377"/>
                  </a:cubicBezTo>
                  <a:lnTo>
                    <a:pt x="1295400" y="95377"/>
                  </a:lnTo>
                  <a:cubicBezTo>
                    <a:pt x="1295400" y="42799"/>
                    <a:pt x="1252855" y="254"/>
                    <a:pt x="12002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132" name="Freeform 132"/>
          <p:cNvSpPr/>
          <p:nvPr/>
        </p:nvSpPr>
        <p:spPr>
          <a:xfrm>
            <a:off x="11430000" y="3459570"/>
            <a:ext cx="1114426" cy="428626"/>
          </a:xfrm>
          <a:custGeom>
            <a:avLst/>
            <a:gdLst/>
            <a:ahLst/>
            <a:cxnLst/>
            <a:rect l="l" t="t" r="r" b="b"/>
            <a:pathLst>
              <a:path w="1485901" h="571501">
                <a:moveTo>
                  <a:pt x="0" y="0"/>
                </a:moveTo>
                <a:lnTo>
                  <a:pt x="1485901" y="0"/>
                </a:lnTo>
                <a:lnTo>
                  <a:pt x="1485901" y="571501"/>
                </a:lnTo>
                <a:lnTo>
                  <a:pt x="0" y="571501"/>
                </a:lnTo>
                <a:close/>
              </a:path>
            </a:pathLst>
          </a:custGeom>
          <a:solidFill>
            <a:srgbClr val="000000">
              <a:alpha val="0"/>
            </a:srgbClr>
          </a:solidFill>
        </p:spPr>
        <p:txBody>
          <a:bodyPr/>
          <a:lstStyle/>
          <a:p>
            <a:endParaRPr lang="ja-JP" altLang="en-US"/>
          </a:p>
        </p:txBody>
      </p:sp>
      <p:sp>
        <p:nvSpPr>
          <p:cNvPr id="133" name="TextBox 133"/>
          <p:cNvSpPr txBox="1"/>
          <p:nvPr/>
        </p:nvSpPr>
        <p:spPr>
          <a:xfrm>
            <a:off x="11430000" y="3459570"/>
            <a:ext cx="914400" cy="428626"/>
          </a:xfrm>
          <a:prstGeom prst="rect">
            <a:avLst/>
          </a:prstGeom>
        </p:spPr>
        <p:txBody>
          <a:bodyPr lIns="0" tIns="0" rIns="0" bIns="0" rtlCol="0" anchor="ctr"/>
          <a:lstStyle>
            <a:defPPr>
              <a:defRPr lang="en-US"/>
            </a:defPPr>
            <a:lvl1pPr algn="ctr">
              <a:lnSpc>
                <a:spcPts val="1891"/>
              </a:lnSpc>
              <a:defRPr sz="1575" b="1">
                <a:solidFill>
                  <a:srgbClr val="DC2626"/>
                </a:solidFill>
                <a:latin typeface="游ゴシック" panose="020B0400000000000000" pitchFamily="50" charset="-128"/>
                <a:ea typeface="游ゴシック" panose="020B0400000000000000" pitchFamily="50" charset="-128"/>
                <a:cs typeface="Noto Sans"/>
              </a:defRPr>
            </a:lvl1pPr>
          </a:lstStyle>
          <a:p>
            <a:r>
              <a:rPr lang="en-US" dirty="0">
                <a:sym typeface="Noto Sans"/>
              </a:rPr>
              <a:t>吐き気</a:t>
            </a:r>
          </a:p>
        </p:txBody>
      </p:sp>
      <p:grpSp>
        <p:nvGrpSpPr>
          <p:cNvPr id="134" name="Group 134"/>
          <p:cNvGrpSpPr/>
          <p:nvPr/>
        </p:nvGrpSpPr>
        <p:grpSpPr>
          <a:xfrm>
            <a:off x="12487177" y="3459471"/>
            <a:ext cx="771724" cy="428824"/>
            <a:chOff x="0" y="0"/>
            <a:chExt cx="1028965" cy="571765"/>
          </a:xfrm>
        </p:grpSpPr>
        <p:sp>
          <p:nvSpPr>
            <p:cNvPr id="135" name="Freeform 135"/>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36" name="Freeform 136"/>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138" name="Freeform 138"/>
          <p:cNvSpPr/>
          <p:nvPr/>
        </p:nvSpPr>
        <p:spPr>
          <a:xfrm>
            <a:off x="12487276"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p>
        </p:txBody>
      </p:sp>
      <p:sp>
        <p:nvSpPr>
          <p:cNvPr id="139" name="TextBox 139"/>
          <p:cNvSpPr txBox="1"/>
          <p:nvPr/>
        </p:nvSpPr>
        <p:spPr>
          <a:xfrm>
            <a:off x="12487276" y="3459570"/>
            <a:ext cx="771524" cy="428626"/>
          </a:xfrm>
          <a:prstGeom prst="rect">
            <a:avLst/>
          </a:prstGeom>
        </p:spPr>
        <p:txBody>
          <a:bodyPr lIns="0" tIns="0" rIns="0" bIns="0" rtlCol="0" anchor="ctr"/>
          <a:lstStyle>
            <a:defPPr>
              <a:defRPr lang="en-US"/>
            </a:defPPr>
            <a:lvl1pPr algn="ctr">
              <a:lnSpc>
                <a:spcPts val="1891"/>
              </a:lnSpc>
              <a:defRPr sz="1575" b="1">
                <a:solidFill>
                  <a:srgbClr val="DC2626"/>
                </a:solidFill>
                <a:latin typeface="游ゴシック" panose="020B0400000000000000" pitchFamily="50" charset="-128"/>
                <a:ea typeface="游ゴシック" panose="020B0400000000000000" pitchFamily="50" charset="-128"/>
                <a:cs typeface="Noto Sans"/>
              </a:defRPr>
            </a:lvl1pPr>
          </a:lstStyle>
          <a:p>
            <a:r>
              <a:rPr lang="en-US" dirty="0">
                <a:sym typeface="Noto Sans"/>
              </a:rPr>
              <a:t>頭痛</a:t>
            </a:r>
          </a:p>
        </p:txBody>
      </p:sp>
      <p:sp>
        <p:nvSpPr>
          <p:cNvPr id="141" name="Freeform 141"/>
          <p:cNvSpPr/>
          <p:nvPr/>
        </p:nvSpPr>
        <p:spPr>
          <a:xfrm>
            <a:off x="9715500" y="408822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p>
        </p:txBody>
      </p:sp>
      <p:sp>
        <p:nvSpPr>
          <p:cNvPr id="142" name="TextBox 142"/>
          <p:cNvSpPr txBox="1"/>
          <p:nvPr/>
        </p:nvSpPr>
        <p:spPr>
          <a:xfrm>
            <a:off x="9715500" y="4081076"/>
            <a:ext cx="7915276" cy="407194"/>
          </a:xfrm>
          <a:prstGeom prst="rect">
            <a:avLst/>
          </a:prstGeom>
        </p:spPr>
        <p:txBody>
          <a:bodyPr lIns="0" tIns="0" rIns="0" bIns="0" rtlCol="0" anchor="ctr"/>
          <a:lstStyle>
            <a:defPPr>
              <a:defRPr lang="en-US"/>
            </a:defPPr>
            <a:lvl1pPr>
              <a:lnSpc>
                <a:spcPts val="2431"/>
              </a:lnSpc>
              <a:defRPr sz="2026" b="1">
                <a:solidFill>
                  <a:srgbClr val="1F2937"/>
                </a:solidFill>
                <a:latin typeface="游ゴシック" panose="020B0400000000000000" pitchFamily="50" charset="-128"/>
                <a:ea typeface="游ゴシック" panose="020B0400000000000000" pitchFamily="50" charset="-128"/>
                <a:cs typeface="Noto Sans Bold"/>
              </a:defRPr>
            </a:lvl1pPr>
          </a:lstStyle>
          <a:p>
            <a:r>
              <a:rPr lang="en-US" dirty="0">
                <a:sym typeface="Noto Sans Bold"/>
              </a:rPr>
              <a:t>⏰ 潜伏期間</a:t>
            </a:r>
          </a:p>
        </p:txBody>
      </p:sp>
      <p:grpSp>
        <p:nvGrpSpPr>
          <p:cNvPr id="143" name="Group 143"/>
          <p:cNvGrpSpPr/>
          <p:nvPr/>
        </p:nvGrpSpPr>
        <p:grpSpPr>
          <a:xfrm>
            <a:off x="9715401" y="4570323"/>
            <a:ext cx="1000324" cy="432394"/>
            <a:chOff x="0" y="0"/>
            <a:chExt cx="1333765" cy="576525"/>
          </a:xfrm>
        </p:grpSpPr>
        <p:sp>
          <p:nvSpPr>
            <p:cNvPr id="144" name="Freeform 144"/>
            <p:cNvSpPr/>
            <p:nvPr/>
          </p:nvSpPr>
          <p:spPr>
            <a:xfrm>
              <a:off x="127" y="127"/>
              <a:ext cx="1333500" cy="576326"/>
            </a:xfrm>
            <a:custGeom>
              <a:avLst/>
              <a:gdLst/>
              <a:ahLst/>
              <a:cxnLst/>
              <a:rect l="l" t="t" r="r" b="b"/>
              <a:pathLst>
                <a:path w="1333500" h="576326">
                  <a:moveTo>
                    <a:pt x="0" y="96012"/>
                  </a:moveTo>
                  <a:cubicBezTo>
                    <a:pt x="0" y="43053"/>
                    <a:pt x="43053" y="0"/>
                    <a:pt x="96012" y="0"/>
                  </a:cubicBezTo>
                  <a:lnTo>
                    <a:pt x="1237488" y="0"/>
                  </a:lnTo>
                  <a:cubicBezTo>
                    <a:pt x="1290574" y="0"/>
                    <a:pt x="1333500" y="43053"/>
                    <a:pt x="1333500" y="96012"/>
                  </a:cubicBezTo>
                  <a:lnTo>
                    <a:pt x="1333500" y="480187"/>
                  </a:lnTo>
                  <a:cubicBezTo>
                    <a:pt x="1333500" y="533273"/>
                    <a:pt x="1290447" y="576199"/>
                    <a:pt x="1237488" y="576199"/>
                  </a:cubicBezTo>
                  <a:lnTo>
                    <a:pt x="96012" y="576199"/>
                  </a:lnTo>
                  <a:cubicBezTo>
                    <a:pt x="43053" y="576326"/>
                    <a:pt x="0" y="533273"/>
                    <a:pt x="0" y="480187"/>
                  </a:cubicBezTo>
                  <a:close/>
                </a:path>
              </a:pathLst>
            </a:custGeom>
            <a:solidFill>
              <a:srgbClr val="FFFBEB"/>
            </a:solidFill>
          </p:spPr>
          <p:txBody>
            <a:bodyPr/>
            <a:lstStyle/>
            <a:p>
              <a:endParaRPr lang="ja-JP" altLang="en-US"/>
            </a:p>
          </p:txBody>
        </p:sp>
        <p:sp>
          <p:nvSpPr>
            <p:cNvPr id="145" name="Freeform 145"/>
            <p:cNvSpPr/>
            <p:nvPr/>
          </p:nvSpPr>
          <p:spPr>
            <a:xfrm>
              <a:off x="0" y="0"/>
              <a:ext cx="1333754" cy="576580"/>
            </a:xfrm>
            <a:custGeom>
              <a:avLst/>
              <a:gdLst/>
              <a:ahLst/>
              <a:cxnLst/>
              <a:rect l="l" t="t" r="r" b="b"/>
              <a:pathLst>
                <a:path w="1333754" h="576580">
                  <a:moveTo>
                    <a:pt x="0" y="96139"/>
                  </a:moveTo>
                  <a:cubicBezTo>
                    <a:pt x="0" y="43053"/>
                    <a:pt x="43053" y="0"/>
                    <a:pt x="96139" y="0"/>
                  </a:cubicBezTo>
                  <a:lnTo>
                    <a:pt x="1237615" y="0"/>
                  </a:lnTo>
                  <a:lnTo>
                    <a:pt x="1237615" y="127"/>
                  </a:lnTo>
                  <a:lnTo>
                    <a:pt x="1237615" y="0"/>
                  </a:lnTo>
                  <a:cubicBezTo>
                    <a:pt x="1290701" y="0"/>
                    <a:pt x="1333754" y="43053"/>
                    <a:pt x="1333754" y="96139"/>
                  </a:cubicBezTo>
                  <a:lnTo>
                    <a:pt x="1333627" y="96139"/>
                  </a:lnTo>
                  <a:lnTo>
                    <a:pt x="1333754" y="96139"/>
                  </a:lnTo>
                  <a:lnTo>
                    <a:pt x="1333754" y="480314"/>
                  </a:lnTo>
                  <a:lnTo>
                    <a:pt x="1333627" y="480314"/>
                  </a:lnTo>
                  <a:lnTo>
                    <a:pt x="1333754" y="480314"/>
                  </a:lnTo>
                  <a:cubicBezTo>
                    <a:pt x="1333754" y="533400"/>
                    <a:pt x="1290701" y="576453"/>
                    <a:pt x="1237615" y="576453"/>
                  </a:cubicBezTo>
                  <a:lnTo>
                    <a:pt x="1237615" y="576326"/>
                  </a:lnTo>
                  <a:lnTo>
                    <a:pt x="1237615" y="576453"/>
                  </a:lnTo>
                  <a:lnTo>
                    <a:pt x="96139" y="576453"/>
                  </a:lnTo>
                  <a:lnTo>
                    <a:pt x="96139" y="576326"/>
                  </a:lnTo>
                  <a:lnTo>
                    <a:pt x="96139"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237615" y="576199"/>
                  </a:lnTo>
                  <a:cubicBezTo>
                    <a:pt x="1290574" y="576199"/>
                    <a:pt x="1333500" y="533273"/>
                    <a:pt x="1333500" y="480314"/>
                  </a:cubicBezTo>
                  <a:lnTo>
                    <a:pt x="1333500" y="96139"/>
                  </a:lnTo>
                  <a:cubicBezTo>
                    <a:pt x="1333500" y="43180"/>
                    <a:pt x="1290574" y="254"/>
                    <a:pt x="1237615" y="254"/>
                  </a:cubicBezTo>
                  <a:lnTo>
                    <a:pt x="96139" y="254"/>
                  </a:lnTo>
                  <a:lnTo>
                    <a:pt x="96139" y="127"/>
                  </a:lnTo>
                  <a:lnTo>
                    <a:pt x="96139" y="254"/>
                  </a:lnTo>
                  <a:cubicBezTo>
                    <a:pt x="43180" y="254"/>
                    <a:pt x="254" y="43180"/>
                    <a:pt x="254" y="96139"/>
                  </a:cubicBezTo>
                  <a:close/>
                </a:path>
              </a:pathLst>
            </a:custGeom>
            <a:solidFill>
              <a:srgbClr val="FED7AA"/>
            </a:solidFill>
          </p:spPr>
          <p:txBody>
            <a:bodyPr/>
            <a:lstStyle/>
            <a:p>
              <a:endParaRPr lang="ja-JP" altLang="en-US"/>
            </a:p>
          </p:txBody>
        </p:sp>
      </p:grpSp>
      <p:sp>
        <p:nvSpPr>
          <p:cNvPr id="147" name="Freeform 147"/>
          <p:cNvSpPr/>
          <p:nvPr/>
        </p:nvSpPr>
        <p:spPr>
          <a:xfrm>
            <a:off x="9715500" y="4570422"/>
            <a:ext cx="1143000" cy="432196"/>
          </a:xfrm>
          <a:custGeom>
            <a:avLst/>
            <a:gdLst/>
            <a:ahLst/>
            <a:cxnLst/>
            <a:rect l="l" t="t" r="r" b="b"/>
            <a:pathLst>
              <a:path w="1524000" h="576261">
                <a:moveTo>
                  <a:pt x="0" y="0"/>
                </a:moveTo>
                <a:lnTo>
                  <a:pt x="1524000" y="0"/>
                </a:lnTo>
                <a:lnTo>
                  <a:pt x="1524000" y="576261"/>
                </a:lnTo>
                <a:lnTo>
                  <a:pt x="0" y="576261"/>
                </a:lnTo>
                <a:close/>
              </a:path>
            </a:pathLst>
          </a:custGeom>
          <a:solidFill>
            <a:srgbClr val="000000">
              <a:alpha val="0"/>
            </a:srgbClr>
          </a:solidFill>
        </p:spPr>
        <p:txBody>
          <a:bodyPr/>
          <a:lstStyle/>
          <a:p>
            <a:endParaRPr lang="ja-JP" altLang="en-US"/>
          </a:p>
        </p:txBody>
      </p:sp>
      <p:sp>
        <p:nvSpPr>
          <p:cNvPr id="148" name="TextBox 148"/>
          <p:cNvSpPr txBox="1"/>
          <p:nvPr/>
        </p:nvSpPr>
        <p:spPr>
          <a:xfrm>
            <a:off x="9715500" y="4570422"/>
            <a:ext cx="1143000" cy="432196"/>
          </a:xfrm>
          <a:prstGeom prst="rect">
            <a:avLst/>
          </a:prstGeom>
        </p:spPr>
        <p:txBody>
          <a:bodyPr lIns="0" tIns="0" rIns="0" bIns="0" rtlCol="0" anchor="ctr"/>
          <a:lstStyle>
            <a:defPPr>
              <a:defRPr lang="en-US"/>
            </a:defPPr>
            <a:lvl1pPr>
              <a:lnSpc>
                <a:spcPts val="1891"/>
              </a:lnSpc>
              <a:defRPr sz="1575" b="1">
                <a:solidFill>
                  <a:srgbClr val="D97706"/>
                </a:solidFill>
                <a:latin typeface="游ゴシック" panose="020B0400000000000000" pitchFamily="50" charset="-128"/>
                <a:ea typeface="游ゴシック" panose="020B0400000000000000" pitchFamily="50" charset="-128"/>
                <a:cs typeface="Noto Sans Bold"/>
              </a:defRPr>
            </a:lvl1pPr>
          </a:lstStyle>
          <a:p>
            <a:pPr algn="ctr"/>
            <a:r>
              <a:rPr lang="en-US" dirty="0">
                <a:sym typeface="Noto Sans Bold"/>
              </a:rPr>
              <a:t>2〜5日</a:t>
            </a:r>
          </a:p>
        </p:txBody>
      </p:sp>
      <p:sp>
        <p:nvSpPr>
          <p:cNvPr id="150" name="Freeform 150"/>
          <p:cNvSpPr/>
          <p:nvPr/>
        </p:nvSpPr>
        <p:spPr>
          <a:xfrm>
            <a:off x="9715500" y="517407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p>
        </p:txBody>
      </p:sp>
      <p:sp>
        <p:nvSpPr>
          <p:cNvPr id="151" name="TextBox 151"/>
          <p:cNvSpPr txBox="1"/>
          <p:nvPr/>
        </p:nvSpPr>
        <p:spPr>
          <a:xfrm>
            <a:off x="9715500" y="5166926"/>
            <a:ext cx="7915276" cy="407194"/>
          </a:xfrm>
          <a:prstGeom prst="rect">
            <a:avLst/>
          </a:prstGeom>
        </p:spPr>
        <p:txBody>
          <a:bodyPr lIns="0" tIns="0" rIns="0" bIns="0" rtlCol="0" anchor="ctr"/>
          <a:lstStyle>
            <a:defPPr>
              <a:defRPr lang="en-US"/>
            </a:defPPr>
            <a:lvl1pPr>
              <a:lnSpc>
                <a:spcPts val="2431"/>
              </a:lnSpc>
              <a:defRPr sz="2026" b="1">
                <a:solidFill>
                  <a:srgbClr val="1F2937"/>
                </a:solidFill>
                <a:latin typeface="游ゴシック" panose="020B0400000000000000" pitchFamily="50" charset="-128"/>
                <a:ea typeface="游ゴシック" panose="020B0400000000000000" pitchFamily="50" charset="-128"/>
                <a:cs typeface="Noto Sans Bold"/>
              </a:defRPr>
            </a:lvl1pPr>
          </a:lstStyle>
          <a:p>
            <a:r>
              <a:rPr lang="en-US" dirty="0">
                <a:sym typeface="Noto Sans Bold"/>
              </a:rPr>
              <a:t>🛡️ 対策</a:t>
            </a:r>
          </a:p>
        </p:txBody>
      </p:sp>
      <p:sp>
        <p:nvSpPr>
          <p:cNvPr id="153" name="Freeform 153"/>
          <p:cNvSpPr/>
          <p:nvPr/>
        </p:nvSpPr>
        <p:spPr>
          <a:xfrm>
            <a:off x="9715496" y="5716990"/>
            <a:ext cx="909336"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154" name="Freeform 154"/>
          <p:cNvSpPr/>
          <p:nvPr/>
        </p:nvSpPr>
        <p:spPr>
          <a:xfrm>
            <a:off x="9715401" y="5716895"/>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grpSp>
        <p:nvGrpSpPr>
          <p:cNvPr id="155" name="Group 155"/>
          <p:cNvGrpSpPr/>
          <p:nvPr/>
        </p:nvGrpSpPr>
        <p:grpSpPr>
          <a:xfrm>
            <a:off x="9810750" y="5716994"/>
            <a:ext cx="742950" cy="371476"/>
            <a:chOff x="0" y="0"/>
            <a:chExt cx="990600" cy="495301"/>
          </a:xfrm>
        </p:grpSpPr>
        <p:sp>
          <p:nvSpPr>
            <p:cNvPr id="156" name="Freeform 156"/>
            <p:cNvSpPr/>
            <p:nvPr/>
          </p:nvSpPr>
          <p:spPr>
            <a:xfrm>
              <a:off x="0" y="0"/>
              <a:ext cx="990600" cy="495301"/>
            </a:xfrm>
            <a:custGeom>
              <a:avLst/>
              <a:gdLst/>
              <a:ahLst/>
              <a:cxnLst/>
              <a:rect l="l" t="t" r="r" b="b"/>
              <a:pathLst>
                <a:path w="990600" h="495301">
                  <a:moveTo>
                    <a:pt x="0" y="0"/>
                  </a:moveTo>
                  <a:lnTo>
                    <a:pt x="990600" y="0"/>
                  </a:lnTo>
                  <a:lnTo>
                    <a:pt x="990600" y="495301"/>
                  </a:lnTo>
                  <a:lnTo>
                    <a:pt x="0" y="495301"/>
                  </a:lnTo>
                  <a:close/>
                </a:path>
              </a:pathLst>
            </a:custGeom>
          </p:spPr>
          <p:txBody>
            <a:bodyPr lIns="0" tIns="0" rIns="0" bIns="0" rtlCol="0" anchor="ctr"/>
            <a:lstStyle/>
            <a:p>
              <a:pPr>
                <a:lnSpc>
                  <a:spcPts val="1620"/>
                </a:lnSpc>
              </a:pPr>
              <a:endParaRPr lang="ja-JP" altLang="en-US" sz="1350" b="1">
                <a:solidFill>
                  <a:srgbClr val="059669"/>
                </a:solidFill>
                <a:latin typeface="游ゴシック" panose="020B0400000000000000" pitchFamily="50" charset="-128"/>
                <a:ea typeface="游ゴシック" panose="020B0400000000000000" pitchFamily="50" charset="-128"/>
                <a:cs typeface="Noto Sans"/>
              </a:endParaRPr>
            </a:p>
          </p:txBody>
        </p:sp>
        <p:sp>
          <p:nvSpPr>
            <p:cNvPr id="157" name="TextBox 157"/>
            <p:cNvSpPr txBox="1"/>
            <p:nvPr/>
          </p:nvSpPr>
          <p:spPr>
            <a:xfrm>
              <a:off x="0" y="-9525"/>
              <a:ext cx="990600" cy="504826"/>
            </a:xfrm>
            <a:prstGeom prst="rect">
              <a:avLst/>
            </a:prstGeom>
          </p:spPr>
          <p:txBody>
            <a:bodyPr lIns="0" tIns="0" rIns="0" bIns="0" rtlCol="0" anchor="ctr"/>
            <a:lstStyle>
              <a:defPPr>
                <a:defRPr lang="en-US"/>
              </a:defPPr>
              <a:lvl1pPr>
                <a:lnSpc>
                  <a:spcPts val="1620"/>
                </a:lnSpc>
                <a:defRPr sz="1350" b="1">
                  <a:solidFill>
                    <a:srgbClr val="059669"/>
                  </a:solidFill>
                  <a:latin typeface="游ゴシック" panose="020B0400000000000000" pitchFamily="50" charset="-128"/>
                  <a:ea typeface="游ゴシック" panose="020B0400000000000000" pitchFamily="50" charset="-128"/>
                  <a:cs typeface="Noto Sans"/>
                </a:defRPr>
              </a:lvl1pPr>
            </a:lstStyle>
            <a:p>
              <a:r>
                <a:rPr lang="en-US" dirty="0">
                  <a:sym typeface="Noto Sans"/>
                </a:rPr>
                <a:t>加熱</a:t>
              </a:r>
            </a:p>
          </p:txBody>
        </p:sp>
      </p:grpSp>
      <p:sp>
        <p:nvSpPr>
          <p:cNvPr id="159" name="Freeform 159"/>
          <p:cNvSpPr/>
          <p:nvPr/>
        </p:nvSpPr>
        <p:spPr>
          <a:xfrm>
            <a:off x="10972800" y="5745570"/>
            <a:ext cx="3475434" cy="310543"/>
          </a:xfrm>
          <a:custGeom>
            <a:avLst/>
            <a:gdLst/>
            <a:ahLst/>
            <a:cxnLst/>
            <a:rect l="l" t="t" r="r" b="b"/>
            <a:pathLst>
              <a:path w="4633912" h="414058">
                <a:moveTo>
                  <a:pt x="0" y="0"/>
                </a:moveTo>
                <a:lnTo>
                  <a:pt x="4633912" y="0"/>
                </a:lnTo>
                <a:lnTo>
                  <a:pt x="4633912" y="414058"/>
                </a:lnTo>
                <a:lnTo>
                  <a:pt x="0" y="414058"/>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60" name="TextBox 160"/>
          <p:cNvSpPr txBox="1"/>
          <p:nvPr/>
        </p:nvSpPr>
        <p:spPr>
          <a:xfrm>
            <a:off x="10972800" y="5745570"/>
            <a:ext cx="3475434" cy="310543"/>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鶏肉は中心温度75℃以上1分以上加熱</a:t>
            </a:r>
          </a:p>
        </p:txBody>
      </p:sp>
      <p:grpSp>
        <p:nvGrpSpPr>
          <p:cNvPr id="161" name="Group 161"/>
          <p:cNvGrpSpPr/>
          <p:nvPr/>
        </p:nvGrpSpPr>
        <p:grpSpPr>
          <a:xfrm>
            <a:off x="9715401" y="6202671"/>
            <a:ext cx="943174" cy="371674"/>
            <a:chOff x="0" y="0"/>
            <a:chExt cx="1257565" cy="495565"/>
          </a:xfrm>
        </p:grpSpPr>
        <p:sp>
          <p:nvSpPr>
            <p:cNvPr id="162" name="Freeform 162"/>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163" name="Freeform 163"/>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grpSp>
      <p:sp>
        <p:nvSpPr>
          <p:cNvPr id="165" name="Freeform 165"/>
          <p:cNvSpPr/>
          <p:nvPr/>
        </p:nvSpPr>
        <p:spPr>
          <a:xfrm>
            <a:off x="9715500" y="6202770"/>
            <a:ext cx="835968"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p>
        </p:txBody>
      </p:sp>
      <p:sp>
        <p:nvSpPr>
          <p:cNvPr id="166" name="TextBox 166"/>
          <p:cNvSpPr txBox="1"/>
          <p:nvPr/>
        </p:nvSpPr>
        <p:spPr>
          <a:xfrm>
            <a:off x="9810750" y="6195626"/>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器具分離</a:t>
            </a:r>
          </a:p>
        </p:txBody>
      </p:sp>
      <p:sp>
        <p:nvSpPr>
          <p:cNvPr id="168" name="Freeform 168"/>
          <p:cNvSpPr/>
          <p:nvPr/>
        </p:nvSpPr>
        <p:spPr>
          <a:xfrm>
            <a:off x="11315700" y="6231344"/>
            <a:ext cx="3543300" cy="310543"/>
          </a:xfrm>
          <a:custGeom>
            <a:avLst/>
            <a:gdLst/>
            <a:ahLst/>
            <a:cxnLst/>
            <a:rect l="l" t="t" r="r" b="b"/>
            <a:pathLst>
              <a:path w="4724400" h="414058">
                <a:moveTo>
                  <a:pt x="0" y="0"/>
                </a:moveTo>
                <a:lnTo>
                  <a:pt x="4724400" y="0"/>
                </a:lnTo>
                <a:lnTo>
                  <a:pt x="4724400" y="414058"/>
                </a:lnTo>
                <a:lnTo>
                  <a:pt x="0" y="414058"/>
                </a:lnTo>
                <a:close/>
              </a:path>
            </a:pathLst>
          </a:custGeom>
          <a:solidFill>
            <a:srgbClr val="000000">
              <a:alpha val="0"/>
            </a:srgbClr>
          </a:solidFill>
        </p:spPr>
        <p:txBody>
          <a:bodyPr/>
          <a:lstStyle/>
          <a:p>
            <a:endParaRPr lang="ja-JP" altLang="en-US"/>
          </a:p>
        </p:txBody>
      </p:sp>
      <p:sp>
        <p:nvSpPr>
          <p:cNvPr id="169" name="TextBox 169"/>
          <p:cNvSpPr txBox="1"/>
          <p:nvPr/>
        </p:nvSpPr>
        <p:spPr>
          <a:xfrm>
            <a:off x="10972800" y="6231344"/>
            <a:ext cx="3543300" cy="310543"/>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生肉用と調理済み用の器具を完全分離</a:t>
            </a:r>
          </a:p>
        </p:txBody>
      </p:sp>
      <p:grpSp>
        <p:nvGrpSpPr>
          <p:cNvPr id="170" name="Group 170"/>
          <p:cNvGrpSpPr/>
          <p:nvPr/>
        </p:nvGrpSpPr>
        <p:grpSpPr>
          <a:xfrm>
            <a:off x="9715401" y="6688445"/>
            <a:ext cx="943174" cy="371674"/>
            <a:chOff x="0" y="0"/>
            <a:chExt cx="1257565" cy="495565"/>
          </a:xfrm>
        </p:grpSpPr>
        <p:sp>
          <p:nvSpPr>
            <p:cNvPr id="171" name="Freeform 171"/>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172" name="Freeform 172"/>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grpSp>
      <p:sp>
        <p:nvSpPr>
          <p:cNvPr id="174" name="Freeform 174"/>
          <p:cNvSpPr/>
          <p:nvPr/>
        </p:nvSpPr>
        <p:spPr>
          <a:xfrm>
            <a:off x="9715500" y="6688544"/>
            <a:ext cx="1085850"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p>
        </p:txBody>
      </p:sp>
      <p:sp>
        <p:nvSpPr>
          <p:cNvPr id="175" name="TextBox 175"/>
          <p:cNvSpPr txBox="1"/>
          <p:nvPr/>
        </p:nvSpPr>
        <p:spPr>
          <a:xfrm>
            <a:off x="9810750" y="6681400"/>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冷蔵管理</a:t>
            </a:r>
          </a:p>
        </p:txBody>
      </p:sp>
      <p:sp>
        <p:nvSpPr>
          <p:cNvPr id="177" name="Freeform 177"/>
          <p:cNvSpPr/>
          <p:nvPr/>
        </p:nvSpPr>
        <p:spPr>
          <a:xfrm>
            <a:off x="11315700" y="6717120"/>
            <a:ext cx="3939779" cy="310543"/>
          </a:xfrm>
          <a:custGeom>
            <a:avLst/>
            <a:gdLst/>
            <a:ahLst/>
            <a:cxnLst/>
            <a:rect l="l" t="t" r="r" b="b"/>
            <a:pathLst>
              <a:path w="5253038" h="414058">
                <a:moveTo>
                  <a:pt x="0" y="0"/>
                </a:moveTo>
                <a:lnTo>
                  <a:pt x="5253038" y="0"/>
                </a:lnTo>
                <a:lnTo>
                  <a:pt x="5253038" y="414058"/>
                </a:lnTo>
                <a:lnTo>
                  <a:pt x="0" y="414058"/>
                </a:lnTo>
                <a:close/>
              </a:path>
            </a:pathLst>
          </a:custGeom>
          <a:solidFill>
            <a:srgbClr val="000000">
              <a:alpha val="0"/>
            </a:srgbClr>
          </a:solidFill>
        </p:spPr>
        <p:txBody>
          <a:bodyPr/>
          <a:lstStyle/>
          <a:p>
            <a:endParaRPr lang="ja-JP" altLang="en-US"/>
          </a:p>
        </p:txBody>
      </p:sp>
      <p:sp>
        <p:nvSpPr>
          <p:cNvPr id="178" name="TextBox 178"/>
          <p:cNvSpPr txBox="1"/>
          <p:nvPr/>
        </p:nvSpPr>
        <p:spPr>
          <a:xfrm>
            <a:off x="10972800" y="6717120"/>
            <a:ext cx="3939778" cy="310543"/>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ドリップが他食材に触れないよう区分管理</a:t>
            </a:r>
          </a:p>
        </p:txBody>
      </p:sp>
      <p:sp>
        <p:nvSpPr>
          <p:cNvPr id="180" name="Freeform 180"/>
          <p:cNvSpPr/>
          <p:nvPr/>
        </p:nvSpPr>
        <p:spPr>
          <a:xfrm>
            <a:off x="9715496" y="7174316"/>
            <a:ext cx="909336"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p>
        </p:txBody>
      </p:sp>
      <p:sp>
        <p:nvSpPr>
          <p:cNvPr id="181" name="Freeform 181"/>
          <p:cNvSpPr/>
          <p:nvPr/>
        </p:nvSpPr>
        <p:spPr>
          <a:xfrm>
            <a:off x="9715401" y="7174221"/>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p>
        </p:txBody>
      </p:sp>
      <p:sp>
        <p:nvSpPr>
          <p:cNvPr id="183" name="Freeform 183"/>
          <p:cNvSpPr/>
          <p:nvPr/>
        </p:nvSpPr>
        <p:spPr>
          <a:xfrm>
            <a:off x="9715500" y="7174320"/>
            <a:ext cx="600167" cy="371476"/>
          </a:xfrm>
          <a:custGeom>
            <a:avLst/>
            <a:gdLst/>
            <a:ahLst/>
            <a:cxnLst/>
            <a:rect l="l" t="t" r="r" b="b"/>
            <a:pathLst>
              <a:path w="1219200" h="495301">
                <a:moveTo>
                  <a:pt x="0" y="0"/>
                </a:moveTo>
                <a:lnTo>
                  <a:pt x="1219200" y="0"/>
                </a:lnTo>
                <a:lnTo>
                  <a:pt x="1219200" y="495301"/>
                </a:lnTo>
                <a:lnTo>
                  <a:pt x="0" y="495301"/>
                </a:lnTo>
                <a:close/>
              </a:path>
            </a:pathLst>
          </a:custGeom>
          <a:solidFill>
            <a:srgbClr val="000000">
              <a:alpha val="0"/>
            </a:srgbClr>
          </a:solidFill>
        </p:spPr>
        <p:txBody>
          <a:bodyPr/>
          <a:lstStyle/>
          <a:p>
            <a:endParaRPr lang="ja-JP" altLang="en-US"/>
          </a:p>
        </p:txBody>
      </p:sp>
      <p:sp>
        <p:nvSpPr>
          <p:cNvPr id="184" name="TextBox 184"/>
          <p:cNvSpPr txBox="1"/>
          <p:nvPr/>
        </p:nvSpPr>
        <p:spPr>
          <a:xfrm>
            <a:off x="9810750" y="7167176"/>
            <a:ext cx="9144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即洗浄</a:t>
            </a:r>
          </a:p>
        </p:txBody>
      </p:sp>
      <p:sp>
        <p:nvSpPr>
          <p:cNvPr id="186" name="Freeform 186"/>
          <p:cNvSpPr/>
          <p:nvPr/>
        </p:nvSpPr>
        <p:spPr>
          <a:xfrm>
            <a:off x="11144250" y="7202894"/>
            <a:ext cx="3943350" cy="310543"/>
          </a:xfrm>
          <a:custGeom>
            <a:avLst/>
            <a:gdLst/>
            <a:ahLst/>
            <a:cxnLst/>
            <a:rect l="l" t="t" r="r" b="b"/>
            <a:pathLst>
              <a:path w="5257800" h="414058">
                <a:moveTo>
                  <a:pt x="0" y="0"/>
                </a:moveTo>
                <a:lnTo>
                  <a:pt x="5257800" y="0"/>
                </a:lnTo>
                <a:lnTo>
                  <a:pt x="5257800" y="414058"/>
                </a:lnTo>
                <a:lnTo>
                  <a:pt x="0" y="414058"/>
                </a:lnTo>
                <a:close/>
              </a:path>
            </a:pathLst>
          </a:custGeom>
          <a:solidFill>
            <a:srgbClr val="000000">
              <a:alpha val="0"/>
            </a:srgbClr>
          </a:solidFill>
        </p:spPr>
        <p:txBody>
          <a:bodyPr/>
          <a:lstStyle/>
          <a:p>
            <a:endParaRPr lang="ja-JP" altLang="en-US"/>
          </a:p>
        </p:txBody>
      </p:sp>
      <p:sp>
        <p:nvSpPr>
          <p:cNvPr id="187" name="TextBox 187"/>
          <p:cNvSpPr txBox="1"/>
          <p:nvPr/>
        </p:nvSpPr>
        <p:spPr>
          <a:xfrm>
            <a:off x="10972800" y="7202894"/>
            <a:ext cx="3943350" cy="310543"/>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カット作業は調理直前に行い、即洗浄消毒</a:t>
            </a:r>
          </a:p>
        </p:txBody>
      </p:sp>
      <p:pic>
        <p:nvPicPr>
          <p:cNvPr id="8" name="図 7" descr="テキスト&#10;&#10;AI 生成コンテンツは誤りを含む可能性があります。">
            <a:extLst>
              <a:ext uri="{FF2B5EF4-FFF2-40B4-BE49-F238E27FC236}">
                <a16:creationId xmlns:a16="http://schemas.microsoft.com/office/drawing/2014/main" id="{90DC8E6B-7483-2E55-456B-3853F8B34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64" y="9424909"/>
            <a:ext cx="1902396" cy="5928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E7EB"/>
        </a:solidFill>
        <a:effectLst/>
      </p:bgPr>
    </p:bg>
    <p:spTree>
      <p:nvGrpSpPr>
        <p:cNvPr id="1" name=""/>
        <p:cNvGrpSpPr/>
        <p:nvPr/>
      </p:nvGrpSpPr>
      <p:grpSpPr>
        <a:xfrm>
          <a:off x="0" y="0"/>
          <a:ext cx="0" cy="0"/>
          <a:chOff x="0" y="0"/>
          <a:chExt cx="0" cy="0"/>
        </a:xfrm>
      </p:grpSpPr>
      <p:sp>
        <p:nvSpPr>
          <p:cNvPr id="3" name="Freeform 3"/>
          <p:cNvSpPr/>
          <p:nvPr/>
        </p:nvSpPr>
        <p:spPr>
          <a:xfrm>
            <a:off x="457200" y="722152"/>
            <a:ext cx="8458200" cy="8307548"/>
          </a:xfrm>
          <a:custGeom>
            <a:avLst/>
            <a:gdLst/>
            <a:ahLst/>
            <a:cxnLst/>
            <a:rect l="l" t="t" r="r" b="b"/>
            <a:pathLst>
              <a:path w="11277600" h="11889530">
                <a:moveTo>
                  <a:pt x="0" y="0"/>
                </a:moveTo>
                <a:lnTo>
                  <a:pt x="11277600" y="0"/>
                </a:lnTo>
                <a:lnTo>
                  <a:pt x="11277600" y="11889530"/>
                </a:lnTo>
                <a:lnTo>
                  <a:pt x="0" y="11889530"/>
                </a:lnTo>
                <a:close/>
              </a:path>
            </a:pathLst>
          </a:custGeom>
          <a:solidFill>
            <a:srgbClr val="FFFFFF"/>
          </a:solidFill>
        </p:spPr>
        <p:txBody>
          <a:bodyPr/>
          <a:lstStyle/>
          <a:p>
            <a:endParaRPr lang="ja-JP" altLang="en-US"/>
          </a:p>
        </p:txBody>
      </p:sp>
      <p:sp>
        <p:nvSpPr>
          <p:cNvPr id="5" name="Freeform 5"/>
          <p:cNvSpPr/>
          <p:nvPr/>
        </p:nvSpPr>
        <p:spPr>
          <a:xfrm>
            <a:off x="4572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F97316"/>
          </a:solidFill>
        </p:spPr>
        <p:txBody>
          <a:bodyPr/>
          <a:lstStyle/>
          <a:p>
            <a:endParaRPr lang="ja-JP" altLang="en-US">
              <a:latin typeface="游ゴシック" panose="020B0400000000000000" pitchFamily="50" charset="-128"/>
              <a:ea typeface="游ゴシック" panose="020B0400000000000000" pitchFamily="50" charset="-128"/>
            </a:endParaRPr>
          </a:p>
        </p:txBody>
      </p:sp>
      <p:grpSp>
        <p:nvGrpSpPr>
          <p:cNvPr id="6" name="Group 6"/>
          <p:cNvGrpSpPr/>
          <p:nvPr/>
        </p:nvGrpSpPr>
        <p:grpSpPr>
          <a:xfrm>
            <a:off x="831751" y="1055699"/>
            <a:ext cx="257176" cy="342900"/>
            <a:chOff x="0" y="0"/>
            <a:chExt cx="342901" cy="457200"/>
          </a:xfrm>
        </p:grpSpPr>
        <p:sp>
          <p:nvSpPr>
            <p:cNvPr id="7" name="Freeform 7" descr="preencoded.png"/>
            <p:cNvSpPr/>
            <p:nvPr/>
          </p:nvSpPr>
          <p:spPr>
            <a:xfrm>
              <a:off x="0" y="0"/>
              <a:ext cx="342900" cy="457200"/>
            </a:xfrm>
            <a:custGeom>
              <a:avLst/>
              <a:gdLst/>
              <a:ahLst/>
              <a:cxnLst/>
              <a:rect l="l" t="t" r="r" b="b"/>
              <a:pathLst>
                <a:path w="342900" h="457200">
                  <a:moveTo>
                    <a:pt x="0" y="0"/>
                  </a:moveTo>
                  <a:lnTo>
                    <a:pt x="342900" y="0"/>
                  </a:lnTo>
                  <a:lnTo>
                    <a:pt x="342900" y="457200"/>
                  </a:lnTo>
                  <a:lnTo>
                    <a:pt x="0" y="457200"/>
                  </a:lnTo>
                  <a:lnTo>
                    <a:pt x="0" y="0"/>
                  </a:lnTo>
                  <a:close/>
                </a:path>
              </a:pathLst>
            </a:custGeom>
            <a:blipFill>
              <a:blip r:embed="rId3"/>
              <a:stretch>
                <a:fillRect/>
              </a:stretch>
            </a:blipFill>
          </p:spPr>
          <p:txBody>
            <a:bodyPr/>
            <a:lstStyle/>
            <a:p>
              <a:endParaRPr lang="ja-JP" altLang="en-US">
                <a:latin typeface="游ゴシック" panose="020B0400000000000000" pitchFamily="50" charset="-128"/>
                <a:ea typeface="游ゴシック" panose="020B0400000000000000" pitchFamily="50" charset="-128"/>
              </a:endParaRPr>
            </a:p>
          </p:txBody>
        </p:sp>
      </p:grpSp>
      <p:grpSp>
        <p:nvGrpSpPr>
          <p:cNvPr id="8" name="Group 8"/>
          <p:cNvGrpSpPr/>
          <p:nvPr/>
        </p:nvGrpSpPr>
        <p:grpSpPr>
          <a:xfrm>
            <a:off x="1260377" y="998549"/>
            <a:ext cx="1857376" cy="457200"/>
            <a:chOff x="0" y="0"/>
            <a:chExt cx="2476501" cy="609600"/>
          </a:xfrm>
        </p:grpSpPr>
        <p:sp>
          <p:nvSpPr>
            <p:cNvPr id="9" name="Freeform 9"/>
            <p:cNvSpPr/>
            <p:nvPr/>
          </p:nvSpPr>
          <p:spPr>
            <a:xfrm>
              <a:off x="0" y="0"/>
              <a:ext cx="2476501" cy="609600"/>
            </a:xfrm>
            <a:custGeom>
              <a:avLst/>
              <a:gdLst/>
              <a:ahLst/>
              <a:cxnLst/>
              <a:rect l="l" t="t" r="r" b="b"/>
              <a:pathLst>
                <a:path w="2476501" h="609600">
                  <a:moveTo>
                    <a:pt x="0" y="0"/>
                  </a:moveTo>
                  <a:lnTo>
                    <a:pt x="2476501" y="0"/>
                  </a:lnTo>
                  <a:lnTo>
                    <a:pt x="2476501" y="609600"/>
                  </a:lnTo>
                  <a:lnTo>
                    <a:pt x="0" y="6096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0" name="TextBox 10"/>
            <p:cNvSpPr txBox="1"/>
            <p:nvPr/>
          </p:nvSpPr>
          <p:spPr>
            <a:xfrm>
              <a:off x="0" y="-9525"/>
              <a:ext cx="2476501" cy="619125"/>
            </a:xfrm>
            <a:prstGeom prst="rect">
              <a:avLst/>
            </a:prstGeom>
          </p:spPr>
          <p:txBody>
            <a:bodyPr lIns="0" tIns="0" rIns="0" bIns="0" rtlCol="0" anchor="ctr"/>
            <a:lstStyle/>
            <a:p>
              <a:pPr algn="l">
                <a:lnSpc>
                  <a:spcPts val="3240"/>
                </a:lnSpc>
              </a:pPr>
              <a:r>
                <a:rPr lang="en-US" sz="2700" b="1" dirty="0">
                  <a:solidFill>
                    <a:srgbClr val="FFFFFF"/>
                  </a:solidFill>
                  <a:latin typeface="游ゴシック" panose="020B0400000000000000" pitchFamily="50" charset="-128"/>
                  <a:ea typeface="游ゴシック" panose="020B0400000000000000" pitchFamily="50" charset="-128"/>
                  <a:cs typeface="Noto Sans Bold"/>
                  <a:sym typeface="Noto Sans Bold"/>
                </a:rPr>
                <a:t>サルモネラ</a:t>
              </a:r>
            </a:p>
          </p:txBody>
        </p:sp>
      </p:grpSp>
      <p:grpSp>
        <p:nvGrpSpPr>
          <p:cNvPr id="11" name="Group 11"/>
          <p:cNvGrpSpPr/>
          <p:nvPr/>
        </p:nvGrpSpPr>
        <p:grpSpPr>
          <a:xfrm>
            <a:off x="800100" y="1859370"/>
            <a:ext cx="7915276" cy="400050"/>
            <a:chOff x="0" y="0"/>
            <a:chExt cx="10553701" cy="533400"/>
          </a:xfrm>
        </p:grpSpPr>
        <p:sp>
          <p:nvSpPr>
            <p:cNvPr id="12" name="Freeform 12"/>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3" name="TextBox 13"/>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grpSp>
      <p:sp>
        <p:nvSpPr>
          <p:cNvPr id="15" name="Freeform 15"/>
          <p:cNvSpPr/>
          <p:nvPr/>
        </p:nvSpPr>
        <p:spPr>
          <a:xfrm>
            <a:off x="800100" y="2373720"/>
            <a:ext cx="7915277" cy="342900"/>
          </a:xfrm>
          <a:custGeom>
            <a:avLst/>
            <a:gdLst/>
            <a:ahLst/>
            <a:cxnLst/>
            <a:rect l="l" t="t" r="r" b="b"/>
            <a:pathLst>
              <a:path w="10553702" h="457200">
                <a:moveTo>
                  <a:pt x="0" y="0"/>
                </a:moveTo>
                <a:lnTo>
                  <a:pt x="10553702" y="0"/>
                </a:lnTo>
                <a:lnTo>
                  <a:pt x="10553702" y="457200"/>
                </a:lnTo>
                <a:lnTo>
                  <a:pt x="0" y="4572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6" name="TextBox 16"/>
          <p:cNvSpPr txBox="1"/>
          <p:nvPr/>
        </p:nvSpPr>
        <p:spPr>
          <a:xfrm>
            <a:off x="800100" y="2380864"/>
            <a:ext cx="7915276" cy="335756"/>
          </a:xfrm>
          <a:prstGeom prst="rect">
            <a:avLst/>
          </a:prstGeom>
        </p:spPr>
        <p:txBody>
          <a:bodyPr lIns="0" tIns="0" rIns="0" bIns="0" rtlCol="0" anchor="ctr"/>
          <a:lstStyle/>
          <a:p>
            <a:pPr algn="l">
              <a:lnSpc>
                <a:spcPts val="2160"/>
              </a:lnSpc>
            </a:pP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生卵、鶏肉、</a:t>
            </a:r>
            <a:r>
              <a:rPr lang="en-US" sz="1899" b="1" dirty="0">
                <a:solidFill>
                  <a:srgbClr val="374151"/>
                </a:solidFill>
                <a:latin typeface="游ゴシック" panose="020B0400000000000000" pitchFamily="50" charset="-128"/>
                <a:ea typeface="游ゴシック" panose="020B0400000000000000" pitchFamily="50" charset="-128"/>
                <a:sym typeface="Noto Sans"/>
              </a:rPr>
              <a:t>器具や手指からの交差汚染</a:t>
            </a:r>
          </a:p>
        </p:txBody>
      </p:sp>
      <p:grpSp>
        <p:nvGrpSpPr>
          <p:cNvPr id="17" name="Group 17"/>
          <p:cNvGrpSpPr/>
          <p:nvPr/>
        </p:nvGrpSpPr>
        <p:grpSpPr>
          <a:xfrm>
            <a:off x="800100" y="2945220"/>
            <a:ext cx="7915276" cy="400050"/>
            <a:chOff x="0" y="0"/>
            <a:chExt cx="10553701" cy="533400"/>
          </a:xfrm>
        </p:grpSpPr>
        <p:sp>
          <p:nvSpPr>
            <p:cNvPr id="18" name="Freeform 18"/>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9" name="TextBox 19"/>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grpSp>
        <p:nvGrpSpPr>
          <p:cNvPr id="20" name="Group 20"/>
          <p:cNvGrpSpPr/>
          <p:nvPr/>
        </p:nvGrpSpPr>
        <p:grpSpPr>
          <a:xfrm>
            <a:off x="800001" y="3459471"/>
            <a:ext cx="771724" cy="428824"/>
            <a:chOff x="0" y="0"/>
            <a:chExt cx="1028965" cy="571765"/>
          </a:xfrm>
        </p:grpSpPr>
        <p:sp>
          <p:nvSpPr>
            <p:cNvPr id="21" name="Freeform 21"/>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22" name="Freeform 22"/>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24" name="Freeform 24"/>
          <p:cNvSpPr/>
          <p:nvPr/>
        </p:nvSpPr>
        <p:spPr>
          <a:xfrm>
            <a:off x="800100"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25" name="TextBox 25"/>
          <p:cNvSpPr txBox="1"/>
          <p:nvPr/>
        </p:nvSpPr>
        <p:spPr>
          <a:xfrm>
            <a:off x="800100"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腹痛</a:t>
            </a:r>
          </a:p>
        </p:txBody>
      </p:sp>
      <p:grpSp>
        <p:nvGrpSpPr>
          <p:cNvPr id="26" name="Group 26"/>
          <p:cNvGrpSpPr/>
          <p:nvPr/>
        </p:nvGrpSpPr>
        <p:grpSpPr>
          <a:xfrm>
            <a:off x="1657251" y="3459471"/>
            <a:ext cx="771724" cy="428824"/>
            <a:chOff x="0" y="0"/>
            <a:chExt cx="1028965" cy="571765"/>
          </a:xfrm>
        </p:grpSpPr>
        <p:sp>
          <p:nvSpPr>
            <p:cNvPr id="27" name="Freeform 27"/>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28" name="Freeform 28"/>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30" name="Freeform 30"/>
          <p:cNvSpPr/>
          <p:nvPr/>
        </p:nvSpPr>
        <p:spPr>
          <a:xfrm>
            <a:off x="1657350"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31" name="TextBox 31"/>
          <p:cNvSpPr txBox="1"/>
          <p:nvPr/>
        </p:nvSpPr>
        <p:spPr>
          <a:xfrm>
            <a:off x="1657350"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発熱</a:t>
            </a:r>
          </a:p>
        </p:txBody>
      </p:sp>
      <p:grpSp>
        <p:nvGrpSpPr>
          <p:cNvPr id="32" name="Group 32"/>
          <p:cNvGrpSpPr/>
          <p:nvPr/>
        </p:nvGrpSpPr>
        <p:grpSpPr>
          <a:xfrm>
            <a:off x="2514501" y="3459471"/>
            <a:ext cx="771724" cy="428824"/>
            <a:chOff x="0" y="0"/>
            <a:chExt cx="1028965" cy="571765"/>
          </a:xfrm>
        </p:grpSpPr>
        <p:sp>
          <p:nvSpPr>
            <p:cNvPr id="33" name="Freeform 33"/>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34" name="Freeform 34"/>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36" name="Freeform 36"/>
          <p:cNvSpPr/>
          <p:nvPr/>
        </p:nvSpPr>
        <p:spPr>
          <a:xfrm>
            <a:off x="2514600"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37" name="TextBox 37"/>
          <p:cNvSpPr txBox="1"/>
          <p:nvPr/>
        </p:nvSpPr>
        <p:spPr>
          <a:xfrm>
            <a:off x="2514600"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嘔吐</a:t>
            </a:r>
          </a:p>
        </p:txBody>
      </p:sp>
      <p:grpSp>
        <p:nvGrpSpPr>
          <p:cNvPr id="38" name="Group 38"/>
          <p:cNvGrpSpPr/>
          <p:nvPr/>
        </p:nvGrpSpPr>
        <p:grpSpPr>
          <a:xfrm>
            <a:off x="3371751" y="3459471"/>
            <a:ext cx="771724" cy="428824"/>
            <a:chOff x="0" y="0"/>
            <a:chExt cx="1028965" cy="571765"/>
          </a:xfrm>
        </p:grpSpPr>
        <p:sp>
          <p:nvSpPr>
            <p:cNvPr id="39" name="Freeform 39"/>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40" name="Freeform 40"/>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42" name="Freeform 42"/>
          <p:cNvSpPr/>
          <p:nvPr/>
        </p:nvSpPr>
        <p:spPr>
          <a:xfrm>
            <a:off x="3371850"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43" name="TextBox 43"/>
          <p:cNvSpPr txBox="1"/>
          <p:nvPr/>
        </p:nvSpPr>
        <p:spPr>
          <a:xfrm>
            <a:off x="3371850"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下痢</a:t>
            </a:r>
          </a:p>
        </p:txBody>
      </p:sp>
      <p:grpSp>
        <p:nvGrpSpPr>
          <p:cNvPr id="44" name="Group 44"/>
          <p:cNvGrpSpPr/>
          <p:nvPr/>
        </p:nvGrpSpPr>
        <p:grpSpPr>
          <a:xfrm>
            <a:off x="800100" y="4088220"/>
            <a:ext cx="7915276" cy="400050"/>
            <a:chOff x="0" y="0"/>
            <a:chExt cx="10553701" cy="533400"/>
          </a:xfrm>
        </p:grpSpPr>
        <p:sp>
          <p:nvSpPr>
            <p:cNvPr id="45" name="Freeform 45"/>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46" name="TextBox 46"/>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grpSp>
        <p:nvGrpSpPr>
          <p:cNvPr id="47" name="Group 47"/>
          <p:cNvGrpSpPr/>
          <p:nvPr/>
        </p:nvGrpSpPr>
        <p:grpSpPr>
          <a:xfrm>
            <a:off x="800001" y="4570323"/>
            <a:ext cx="1314648" cy="432394"/>
            <a:chOff x="0" y="0"/>
            <a:chExt cx="1752864" cy="576525"/>
          </a:xfrm>
        </p:grpSpPr>
        <p:sp>
          <p:nvSpPr>
            <p:cNvPr id="48" name="Freeform 48"/>
            <p:cNvSpPr/>
            <p:nvPr/>
          </p:nvSpPr>
          <p:spPr>
            <a:xfrm>
              <a:off x="127" y="127"/>
              <a:ext cx="1752600" cy="576326"/>
            </a:xfrm>
            <a:custGeom>
              <a:avLst/>
              <a:gdLst/>
              <a:ahLst/>
              <a:cxnLst/>
              <a:rect l="l" t="t" r="r" b="b"/>
              <a:pathLst>
                <a:path w="1752600" h="576326">
                  <a:moveTo>
                    <a:pt x="0" y="96012"/>
                  </a:moveTo>
                  <a:cubicBezTo>
                    <a:pt x="0" y="43053"/>
                    <a:pt x="43053" y="0"/>
                    <a:pt x="96139" y="0"/>
                  </a:cubicBezTo>
                  <a:lnTo>
                    <a:pt x="1656588" y="0"/>
                  </a:lnTo>
                  <a:cubicBezTo>
                    <a:pt x="1709674" y="0"/>
                    <a:pt x="1752600" y="43053"/>
                    <a:pt x="1752600" y="96012"/>
                  </a:cubicBezTo>
                  <a:lnTo>
                    <a:pt x="1752600" y="480187"/>
                  </a:lnTo>
                  <a:cubicBezTo>
                    <a:pt x="1752600" y="533273"/>
                    <a:pt x="1709547" y="576199"/>
                    <a:pt x="1656588" y="576199"/>
                  </a:cubicBezTo>
                  <a:lnTo>
                    <a:pt x="96139" y="576199"/>
                  </a:lnTo>
                  <a:cubicBezTo>
                    <a:pt x="43053" y="576326"/>
                    <a:pt x="0" y="533273"/>
                    <a:pt x="0" y="480187"/>
                  </a:cubicBezTo>
                  <a:close/>
                </a:path>
              </a:pathLst>
            </a:custGeom>
            <a:solidFill>
              <a:srgbClr val="FFFBEB"/>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49" name="Freeform 49"/>
            <p:cNvSpPr/>
            <p:nvPr/>
          </p:nvSpPr>
          <p:spPr>
            <a:xfrm>
              <a:off x="0" y="0"/>
              <a:ext cx="1752981" cy="576580"/>
            </a:xfrm>
            <a:custGeom>
              <a:avLst/>
              <a:gdLst/>
              <a:ahLst/>
              <a:cxnLst/>
              <a:rect l="l" t="t" r="r" b="b"/>
              <a:pathLst>
                <a:path w="1752981" h="576580">
                  <a:moveTo>
                    <a:pt x="0" y="96139"/>
                  </a:moveTo>
                  <a:cubicBezTo>
                    <a:pt x="0" y="43053"/>
                    <a:pt x="43053" y="0"/>
                    <a:pt x="96266" y="0"/>
                  </a:cubicBezTo>
                  <a:lnTo>
                    <a:pt x="1656715" y="0"/>
                  </a:lnTo>
                  <a:lnTo>
                    <a:pt x="1656715" y="127"/>
                  </a:lnTo>
                  <a:lnTo>
                    <a:pt x="1656715" y="0"/>
                  </a:lnTo>
                  <a:cubicBezTo>
                    <a:pt x="1709801" y="0"/>
                    <a:pt x="1752981" y="43053"/>
                    <a:pt x="1752981" y="96139"/>
                  </a:cubicBezTo>
                  <a:lnTo>
                    <a:pt x="1752854" y="96139"/>
                  </a:lnTo>
                  <a:lnTo>
                    <a:pt x="1752981" y="96139"/>
                  </a:lnTo>
                  <a:lnTo>
                    <a:pt x="1752981" y="480314"/>
                  </a:lnTo>
                  <a:lnTo>
                    <a:pt x="1752854" y="480314"/>
                  </a:lnTo>
                  <a:lnTo>
                    <a:pt x="1752981" y="480314"/>
                  </a:lnTo>
                  <a:cubicBezTo>
                    <a:pt x="1752981" y="533400"/>
                    <a:pt x="1709928" y="576453"/>
                    <a:pt x="1656715" y="576453"/>
                  </a:cubicBezTo>
                  <a:lnTo>
                    <a:pt x="1656715" y="576326"/>
                  </a:lnTo>
                  <a:lnTo>
                    <a:pt x="1656715" y="576453"/>
                  </a:lnTo>
                  <a:lnTo>
                    <a:pt x="96266" y="576453"/>
                  </a:lnTo>
                  <a:lnTo>
                    <a:pt x="96266" y="576326"/>
                  </a:lnTo>
                  <a:lnTo>
                    <a:pt x="96266"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656715" y="576199"/>
                  </a:lnTo>
                  <a:cubicBezTo>
                    <a:pt x="1709674" y="576199"/>
                    <a:pt x="1752600" y="533273"/>
                    <a:pt x="1752600" y="480314"/>
                  </a:cubicBezTo>
                  <a:lnTo>
                    <a:pt x="1752600" y="96139"/>
                  </a:lnTo>
                  <a:cubicBezTo>
                    <a:pt x="1752600" y="43180"/>
                    <a:pt x="1709674" y="254"/>
                    <a:pt x="1656715" y="254"/>
                  </a:cubicBezTo>
                  <a:lnTo>
                    <a:pt x="96266" y="254"/>
                  </a:lnTo>
                  <a:lnTo>
                    <a:pt x="96266" y="127"/>
                  </a:lnTo>
                  <a:lnTo>
                    <a:pt x="96266" y="254"/>
                  </a:lnTo>
                  <a:cubicBezTo>
                    <a:pt x="43180" y="254"/>
                    <a:pt x="254" y="43180"/>
                    <a:pt x="254" y="96139"/>
                  </a:cubicBezTo>
                  <a:close/>
                </a:path>
              </a:pathLst>
            </a:custGeom>
            <a:solidFill>
              <a:srgbClr val="FED7AA"/>
            </a:solidFill>
          </p:spPr>
          <p:txBody>
            <a:bodyPr/>
            <a:lstStyle/>
            <a:p>
              <a:endParaRPr lang="ja-JP" altLang="en-US">
                <a:latin typeface="游ゴシック" panose="020B0400000000000000" pitchFamily="50" charset="-128"/>
                <a:ea typeface="游ゴシック" panose="020B0400000000000000" pitchFamily="50" charset="-128"/>
              </a:endParaRPr>
            </a:p>
          </p:txBody>
        </p:sp>
      </p:grpSp>
      <p:grpSp>
        <p:nvGrpSpPr>
          <p:cNvPr id="50" name="Group 50"/>
          <p:cNvGrpSpPr/>
          <p:nvPr/>
        </p:nvGrpSpPr>
        <p:grpSpPr>
          <a:xfrm>
            <a:off x="800100" y="4570422"/>
            <a:ext cx="1457326" cy="432196"/>
            <a:chOff x="0" y="0"/>
            <a:chExt cx="1943101" cy="576261"/>
          </a:xfrm>
        </p:grpSpPr>
        <p:sp>
          <p:nvSpPr>
            <p:cNvPr id="51" name="Freeform 51"/>
            <p:cNvSpPr/>
            <p:nvPr/>
          </p:nvSpPr>
          <p:spPr>
            <a:xfrm>
              <a:off x="0" y="0"/>
              <a:ext cx="1943101" cy="576261"/>
            </a:xfrm>
            <a:custGeom>
              <a:avLst/>
              <a:gdLst/>
              <a:ahLst/>
              <a:cxnLst/>
              <a:rect l="l" t="t" r="r" b="b"/>
              <a:pathLst>
                <a:path w="1943101" h="576261">
                  <a:moveTo>
                    <a:pt x="0" y="0"/>
                  </a:moveTo>
                  <a:lnTo>
                    <a:pt x="1943101" y="0"/>
                  </a:lnTo>
                  <a:lnTo>
                    <a:pt x="1943101" y="576261"/>
                  </a:lnTo>
                  <a:lnTo>
                    <a:pt x="0" y="57626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52" name="TextBox 52"/>
            <p:cNvSpPr txBox="1"/>
            <p:nvPr/>
          </p:nvSpPr>
          <p:spPr>
            <a:xfrm>
              <a:off x="0" y="0"/>
              <a:ext cx="1943101" cy="576261"/>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6〜72時間</a:t>
              </a:r>
            </a:p>
          </p:txBody>
        </p:sp>
      </p:grpSp>
      <p:grpSp>
        <p:nvGrpSpPr>
          <p:cNvPr id="53" name="Group 53"/>
          <p:cNvGrpSpPr/>
          <p:nvPr/>
        </p:nvGrpSpPr>
        <p:grpSpPr>
          <a:xfrm>
            <a:off x="800100" y="5174070"/>
            <a:ext cx="7915276" cy="400050"/>
            <a:chOff x="0" y="0"/>
            <a:chExt cx="10553701" cy="533400"/>
          </a:xfrm>
        </p:grpSpPr>
        <p:sp>
          <p:nvSpPr>
            <p:cNvPr id="54" name="Freeform 54"/>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55" name="TextBox 55"/>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対策</a:t>
              </a:r>
            </a:p>
          </p:txBody>
        </p:sp>
      </p:grpSp>
      <p:sp>
        <p:nvSpPr>
          <p:cNvPr id="57" name="Freeform 57"/>
          <p:cNvSpPr/>
          <p:nvPr/>
        </p:nvSpPr>
        <p:spPr>
          <a:xfrm>
            <a:off x="800096" y="5716990"/>
            <a:ext cx="914400"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58" name="Freeform 58"/>
          <p:cNvSpPr/>
          <p:nvPr/>
        </p:nvSpPr>
        <p:spPr>
          <a:xfrm>
            <a:off x="800001" y="5716895"/>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60" name="Freeform 60"/>
          <p:cNvSpPr/>
          <p:nvPr/>
        </p:nvSpPr>
        <p:spPr>
          <a:xfrm>
            <a:off x="800100" y="5716994"/>
            <a:ext cx="571500" cy="371476"/>
          </a:xfrm>
          <a:custGeom>
            <a:avLst/>
            <a:gdLst/>
            <a:ahLst/>
            <a:cxnLst/>
            <a:rect l="l" t="t" r="r" b="b"/>
            <a:pathLst>
              <a:path w="1219200" h="495301">
                <a:moveTo>
                  <a:pt x="0" y="0"/>
                </a:moveTo>
                <a:lnTo>
                  <a:pt x="1219200" y="0"/>
                </a:lnTo>
                <a:lnTo>
                  <a:pt x="1219200" y="495301"/>
                </a:lnTo>
                <a:lnTo>
                  <a:pt x="0" y="495301"/>
                </a:lnTo>
                <a:close/>
              </a:path>
            </a:pathLst>
          </a:custGeom>
          <a:solidFill>
            <a:srgbClr val="000000">
              <a:alpha val="0"/>
            </a:srgbClr>
          </a:solidFill>
        </p:spPr>
        <p:txBody>
          <a:bodyPr/>
          <a:lstStyle/>
          <a:p>
            <a:endParaRPr lang="ja-JP" altLang="en-US" u="sng">
              <a:latin typeface="游ゴシック" panose="020B0400000000000000" pitchFamily="50" charset="-128"/>
              <a:ea typeface="游ゴシック" panose="020B0400000000000000" pitchFamily="50" charset="-128"/>
            </a:endParaRPr>
          </a:p>
        </p:txBody>
      </p:sp>
      <p:sp>
        <p:nvSpPr>
          <p:cNvPr id="61" name="TextBox 61"/>
          <p:cNvSpPr txBox="1"/>
          <p:nvPr/>
        </p:nvSpPr>
        <p:spPr>
          <a:xfrm>
            <a:off x="800100" y="5709850"/>
            <a:ext cx="9144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卵加熱</a:t>
            </a:r>
          </a:p>
        </p:txBody>
      </p:sp>
      <p:sp>
        <p:nvSpPr>
          <p:cNvPr id="63" name="Freeform 63"/>
          <p:cNvSpPr/>
          <p:nvPr/>
        </p:nvSpPr>
        <p:spPr>
          <a:xfrm>
            <a:off x="2082701" y="5688420"/>
            <a:ext cx="4143376" cy="285750"/>
          </a:xfrm>
          <a:custGeom>
            <a:avLst/>
            <a:gdLst/>
            <a:ahLst/>
            <a:cxnLst/>
            <a:rect l="l" t="t" r="r" b="b"/>
            <a:pathLst>
              <a:path w="5524501" h="381000">
                <a:moveTo>
                  <a:pt x="0" y="0"/>
                </a:moveTo>
                <a:lnTo>
                  <a:pt x="5524501" y="0"/>
                </a:lnTo>
                <a:lnTo>
                  <a:pt x="5524501" y="381000"/>
                </a:lnTo>
                <a:lnTo>
                  <a:pt x="0" y="3810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64" name="TextBox 64"/>
          <p:cNvSpPr txBox="1"/>
          <p:nvPr/>
        </p:nvSpPr>
        <p:spPr>
          <a:xfrm>
            <a:off x="1911247" y="5753100"/>
            <a:ext cx="414337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卵は完全加熱が基本（割り置きはすぐ廃棄）</a:t>
            </a:r>
          </a:p>
        </p:txBody>
      </p:sp>
      <p:grpSp>
        <p:nvGrpSpPr>
          <p:cNvPr id="65" name="Group 65"/>
          <p:cNvGrpSpPr/>
          <p:nvPr/>
        </p:nvGrpSpPr>
        <p:grpSpPr>
          <a:xfrm>
            <a:off x="800001" y="6202671"/>
            <a:ext cx="943174" cy="371674"/>
            <a:chOff x="0" y="0"/>
            <a:chExt cx="1257565" cy="495565"/>
          </a:xfrm>
        </p:grpSpPr>
        <p:sp>
          <p:nvSpPr>
            <p:cNvPr id="66" name="Freeform 66"/>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67" name="Freeform 67"/>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69" name="Freeform 69"/>
          <p:cNvSpPr/>
          <p:nvPr/>
        </p:nvSpPr>
        <p:spPr>
          <a:xfrm>
            <a:off x="800100" y="6202770"/>
            <a:ext cx="1085850"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70" name="TextBox 70"/>
          <p:cNvSpPr txBox="1"/>
          <p:nvPr/>
        </p:nvSpPr>
        <p:spPr>
          <a:xfrm>
            <a:off x="800100" y="6195626"/>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卵殻注意</a:t>
            </a:r>
          </a:p>
        </p:txBody>
      </p:sp>
      <p:sp>
        <p:nvSpPr>
          <p:cNvPr id="73" name="TextBox 73"/>
          <p:cNvSpPr txBox="1"/>
          <p:nvPr/>
        </p:nvSpPr>
        <p:spPr>
          <a:xfrm>
            <a:off x="1911247" y="6238875"/>
            <a:ext cx="3436144"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卵殻も汚染源 → 接触後は手洗い必須</a:t>
            </a:r>
          </a:p>
        </p:txBody>
      </p:sp>
      <p:grpSp>
        <p:nvGrpSpPr>
          <p:cNvPr id="74" name="Group 74"/>
          <p:cNvGrpSpPr/>
          <p:nvPr/>
        </p:nvGrpSpPr>
        <p:grpSpPr>
          <a:xfrm>
            <a:off x="800001" y="6688445"/>
            <a:ext cx="943174" cy="371674"/>
            <a:chOff x="0" y="0"/>
            <a:chExt cx="1257565" cy="495565"/>
          </a:xfrm>
        </p:grpSpPr>
        <p:sp>
          <p:nvSpPr>
            <p:cNvPr id="75" name="Freeform 75"/>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76" name="Freeform 76"/>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78" name="Freeform 78"/>
          <p:cNvSpPr/>
          <p:nvPr/>
        </p:nvSpPr>
        <p:spPr>
          <a:xfrm>
            <a:off x="800100" y="6688544"/>
            <a:ext cx="1085850"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79" name="TextBox 79"/>
          <p:cNvSpPr txBox="1"/>
          <p:nvPr/>
        </p:nvSpPr>
        <p:spPr>
          <a:xfrm>
            <a:off x="800100" y="6681400"/>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器具清掃</a:t>
            </a:r>
          </a:p>
        </p:txBody>
      </p:sp>
      <p:sp>
        <p:nvSpPr>
          <p:cNvPr id="81" name="Freeform 81"/>
          <p:cNvSpPr/>
          <p:nvPr/>
        </p:nvSpPr>
        <p:spPr>
          <a:xfrm>
            <a:off x="2082701" y="6659970"/>
            <a:ext cx="4143376" cy="285750"/>
          </a:xfrm>
          <a:custGeom>
            <a:avLst/>
            <a:gdLst/>
            <a:ahLst/>
            <a:cxnLst/>
            <a:rect l="l" t="t" r="r" b="b"/>
            <a:pathLst>
              <a:path w="5524501" h="381000">
                <a:moveTo>
                  <a:pt x="0" y="0"/>
                </a:moveTo>
                <a:lnTo>
                  <a:pt x="5524501" y="0"/>
                </a:lnTo>
                <a:lnTo>
                  <a:pt x="5524501" y="381000"/>
                </a:lnTo>
                <a:lnTo>
                  <a:pt x="0" y="3810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82" name="TextBox 82"/>
          <p:cNvSpPr txBox="1"/>
          <p:nvPr/>
        </p:nvSpPr>
        <p:spPr>
          <a:xfrm>
            <a:off x="1911247" y="6724650"/>
            <a:ext cx="414337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調理器具の清掃・消毒は卵調理の前後で徹底</a:t>
            </a:r>
          </a:p>
        </p:txBody>
      </p:sp>
      <p:sp>
        <p:nvSpPr>
          <p:cNvPr id="84" name="Freeform 84"/>
          <p:cNvSpPr/>
          <p:nvPr/>
        </p:nvSpPr>
        <p:spPr>
          <a:xfrm>
            <a:off x="9372600" y="716370"/>
            <a:ext cx="8458200" cy="8307548"/>
          </a:xfrm>
          <a:custGeom>
            <a:avLst/>
            <a:gdLst/>
            <a:ahLst/>
            <a:cxnLst/>
            <a:rect l="l" t="t" r="r" b="b"/>
            <a:pathLst>
              <a:path w="11277600" h="11889530">
                <a:moveTo>
                  <a:pt x="0" y="0"/>
                </a:moveTo>
                <a:lnTo>
                  <a:pt x="11277600" y="0"/>
                </a:lnTo>
                <a:lnTo>
                  <a:pt x="11277600" y="11889530"/>
                </a:lnTo>
                <a:lnTo>
                  <a:pt x="0" y="11889530"/>
                </a:lnTo>
                <a:close/>
              </a:path>
            </a:pathLst>
          </a:custGeom>
          <a:solidFill>
            <a:srgbClr val="FFFFFF"/>
          </a:solidFill>
        </p:spPr>
        <p:txBody>
          <a:bodyPr/>
          <a:lstStyle/>
          <a:p>
            <a:endParaRPr lang="ja-JP" altLang="en-US"/>
          </a:p>
        </p:txBody>
      </p:sp>
      <p:sp>
        <p:nvSpPr>
          <p:cNvPr id="86" name="Freeform 86"/>
          <p:cNvSpPr/>
          <p:nvPr/>
        </p:nvSpPr>
        <p:spPr>
          <a:xfrm>
            <a:off x="93726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FACC15"/>
          </a:solidFill>
        </p:spPr>
        <p:txBody>
          <a:bodyPr/>
          <a:lstStyle/>
          <a:p>
            <a:endParaRPr lang="ja-JP" altLang="en-US"/>
          </a:p>
        </p:txBody>
      </p:sp>
      <p:grpSp>
        <p:nvGrpSpPr>
          <p:cNvPr id="87" name="Group 87"/>
          <p:cNvGrpSpPr/>
          <p:nvPr/>
        </p:nvGrpSpPr>
        <p:grpSpPr>
          <a:xfrm>
            <a:off x="9753600" y="1059026"/>
            <a:ext cx="342900" cy="342900"/>
            <a:chOff x="0" y="0"/>
            <a:chExt cx="457200" cy="457200"/>
          </a:xfrm>
        </p:grpSpPr>
        <p:sp>
          <p:nvSpPr>
            <p:cNvPr id="88" name="Freeform 88" descr="preencoded.png"/>
            <p:cNvSpPr/>
            <p:nvPr/>
          </p:nvSpPr>
          <p:spPr>
            <a:xfrm>
              <a:off x="0" y="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4"/>
              <a:stretch>
                <a:fillRect/>
              </a:stretch>
            </a:blip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90" name="Freeform 90"/>
          <p:cNvSpPr/>
          <p:nvPr/>
        </p:nvSpPr>
        <p:spPr>
          <a:xfrm>
            <a:off x="10115550" y="944970"/>
            <a:ext cx="2543176" cy="457200"/>
          </a:xfrm>
          <a:custGeom>
            <a:avLst/>
            <a:gdLst/>
            <a:ahLst/>
            <a:cxnLst/>
            <a:rect l="l" t="t" r="r" b="b"/>
            <a:pathLst>
              <a:path w="3390901" h="609600">
                <a:moveTo>
                  <a:pt x="0" y="0"/>
                </a:moveTo>
                <a:lnTo>
                  <a:pt x="3390901" y="0"/>
                </a:lnTo>
                <a:lnTo>
                  <a:pt x="3390901" y="609600"/>
                </a:lnTo>
                <a:lnTo>
                  <a:pt x="0" y="6096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91" name="TextBox 91"/>
          <p:cNvSpPr txBox="1"/>
          <p:nvPr/>
        </p:nvSpPr>
        <p:spPr>
          <a:xfrm>
            <a:off x="10267950" y="1021556"/>
            <a:ext cx="2543176" cy="464344"/>
          </a:xfrm>
          <a:prstGeom prst="rect">
            <a:avLst/>
          </a:prstGeom>
        </p:spPr>
        <p:txBody>
          <a:bodyPr lIns="0" tIns="0" rIns="0" bIns="0" rtlCol="0" anchor="ctr"/>
          <a:lstStyle/>
          <a:p>
            <a:pPr algn="l">
              <a:lnSpc>
                <a:spcPts val="3240"/>
              </a:lnSpc>
            </a:pPr>
            <a:r>
              <a:rPr lang="en-US" sz="2700" b="1" dirty="0">
                <a:solidFill>
                  <a:srgbClr val="FFFFFF"/>
                </a:solidFill>
                <a:latin typeface="游ゴシック" panose="020B0400000000000000" pitchFamily="50" charset="-128"/>
                <a:ea typeface="游ゴシック" panose="020B0400000000000000" pitchFamily="50" charset="-128"/>
                <a:cs typeface="Noto Sans Bold"/>
                <a:sym typeface="Noto Sans Bold"/>
              </a:rPr>
              <a:t>黄色ブドウ球菌</a:t>
            </a:r>
          </a:p>
        </p:txBody>
      </p:sp>
      <p:grpSp>
        <p:nvGrpSpPr>
          <p:cNvPr id="92" name="Group 92"/>
          <p:cNvGrpSpPr/>
          <p:nvPr/>
        </p:nvGrpSpPr>
        <p:grpSpPr>
          <a:xfrm>
            <a:off x="9715500" y="1859370"/>
            <a:ext cx="7915276" cy="400050"/>
            <a:chOff x="0" y="0"/>
            <a:chExt cx="10553701" cy="533400"/>
          </a:xfrm>
        </p:grpSpPr>
        <p:sp>
          <p:nvSpPr>
            <p:cNvPr id="93" name="Freeform 93"/>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94" name="TextBox 94"/>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grpSp>
      <p:sp>
        <p:nvSpPr>
          <p:cNvPr id="96" name="Freeform 96"/>
          <p:cNvSpPr/>
          <p:nvPr/>
        </p:nvSpPr>
        <p:spPr>
          <a:xfrm>
            <a:off x="9715500" y="2373720"/>
            <a:ext cx="7915277" cy="342900"/>
          </a:xfrm>
          <a:custGeom>
            <a:avLst/>
            <a:gdLst/>
            <a:ahLst/>
            <a:cxnLst/>
            <a:rect l="l" t="t" r="r" b="b"/>
            <a:pathLst>
              <a:path w="10553702" h="457200">
                <a:moveTo>
                  <a:pt x="0" y="0"/>
                </a:moveTo>
                <a:lnTo>
                  <a:pt x="10553702" y="0"/>
                </a:lnTo>
                <a:lnTo>
                  <a:pt x="10553702" y="457200"/>
                </a:lnTo>
                <a:lnTo>
                  <a:pt x="0" y="457200"/>
                </a:lnTo>
                <a:close/>
              </a:path>
            </a:pathLst>
          </a:custGeom>
          <a:solidFill>
            <a:srgbClr val="000000">
              <a:alpha val="0"/>
            </a:srgbClr>
          </a:solidFill>
        </p:spPr>
        <p:txBody>
          <a:bodyPr/>
          <a:lstStyle/>
          <a:p>
            <a:endParaRPr lang="ja-JP" altLang="en-US" dirty="0">
              <a:latin typeface="游ゴシック" panose="020B0400000000000000" pitchFamily="50" charset="-128"/>
              <a:ea typeface="游ゴシック" panose="020B0400000000000000" pitchFamily="50" charset="-128"/>
            </a:endParaRPr>
          </a:p>
        </p:txBody>
      </p:sp>
      <p:sp>
        <p:nvSpPr>
          <p:cNvPr id="97" name="TextBox 97"/>
          <p:cNvSpPr txBox="1"/>
          <p:nvPr/>
        </p:nvSpPr>
        <p:spPr>
          <a:xfrm>
            <a:off x="9715500" y="2380864"/>
            <a:ext cx="7915276" cy="335756"/>
          </a:xfrm>
          <a:prstGeom prst="rect">
            <a:avLst/>
          </a:prstGeom>
        </p:spPr>
        <p:txBody>
          <a:bodyPr lIns="0" tIns="0" rIns="0" bIns="0" rtlCol="0" anchor="ctr"/>
          <a:lstStyle/>
          <a:p>
            <a:pPr algn="l">
              <a:lnSpc>
                <a:spcPts val="2160"/>
              </a:lnSpc>
            </a:pP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調理者の手指の傷、</a:t>
            </a:r>
            <a:r>
              <a:rPr lang="en-US" sz="1899" b="1" dirty="0">
                <a:solidFill>
                  <a:srgbClr val="374151"/>
                </a:solidFill>
                <a:latin typeface="游ゴシック" panose="020B0400000000000000" pitchFamily="50" charset="-128"/>
                <a:ea typeface="游ゴシック" panose="020B0400000000000000" pitchFamily="50" charset="-128"/>
                <a:sym typeface="Noto Sans"/>
              </a:rPr>
              <a:t>鼻腔内常在菌</a:t>
            </a: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、素手での盛付</a:t>
            </a:r>
          </a:p>
        </p:txBody>
      </p:sp>
      <p:sp>
        <p:nvSpPr>
          <p:cNvPr id="99" name="Freeform 99"/>
          <p:cNvSpPr/>
          <p:nvPr/>
        </p:nvSpPr>
        <p:spPr>
          <a:xfrm>
            <a:off x="9715500" y="294522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p>
        </p:txBody>
      </p:sp>
      <p:sp>
        <p:nvSpPr>
          <p:cNvPr id="100" name="TextBox 100"/>
          <p:cNvSpPr txBox="1"/>
          <p:nvPr/>
        </p:nvSpPr>
        <p:spPr>
          <a:xfrm>
            <a:off x="9715500" y="2938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nvGrpSpPr>
          <p:cNvPr id="101" name="Group 101"/>
          <p:cNvGrpSpPr/>
          <p:nvPr/>
        </p:nvGrpSpPr>
        <p:grpSpPr>
          <a:xfrm>
            <a:off x="9715401" y="3459471"/>
            <a:ext cx="971748" cy="428824"/>
            <a:chOff x="0" y="0"/>
            <a:chExt cx="1295664" cy="571765"/>
          </a:xfrm>
        </p:grpSpPr>
        <p:sp>
          <p:nvSpPr>
            <p:cNvPr id="102" name="Freeform 102"/>
            <p:cNvSpPr/>
            <p:nvPr/>
          </p:nvSpPr>
          <p:spPr>
            <a:xfrm>
              <a:off x="127" y="127"/>
              <a:ext cx="1295400" cy="571500"/>
            </a:xfrm>
            <a:custGeom>
              <a:avLst/>
              <a:gdLst/>
              <a:ahLst/>
              <a:cxnLst/>
              <a:rect l="l" t="t" r="r" b="b"/>
              <a:pathLst>
                <a:path w="1295400" h="571500">
                  <a:moveTo>
                    <a:pt x="0" y="95250"/>
                  </a:moveTo>
                  <a:cubicBezTo>
                    <a:pt x="0" y="42672"/>
                    <a:pt x="42672" y="0"/>
                    <a:pt x="95250" y="0"/>
                  </a:cubicBezTo>
                  <a:lnTo>
                    <a:pt x="1200150" y="0"/>
                  </a:lnTo>
                  <a:cubicBezTo>
                    <a:pt x="1252728" y="0"/>
                    <a:pt x="1295400" y="42672"/>
                    <a:pt x="1295400" y="95250"/>
                  </a:cubicBezTo>
                  <a:lnTo>
                    <a:pt x="1295400" y="476250"/>
                  </a:lnTo>
                  <a:cubicBezTo>
                    <a:pt x="1295400" y="528828"/>
                    <a:pt x="1252728" y="571500"/>
                    <a:pt x="1200150" y="571500"/>
                  </a:cubicBezTo>
                  <a:lnTo>
                    <a:pt x="95250" y="571500"/>
                  </a:lnTo>
                  <a:cubicBezTo>
                    <a:pt x="42672" y="571500"/>
                    <a:pt x="0" y="528828"/>
                    <a:pt x="0" y="476250"/>
                  </a:cubicBezTo>
                  <a:close/>
                </a:path>
              </a:pathLst>
            </a:custGeom>
            <a:solidFill>
              <a:srgbClr val="FEF2F2"/>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03" name="Freeform 103"/>
            <p:cNvSpPr/>
            <p:nvPr/>
          </p:nvSpPr>
          <p:spPr>
            <a:xfrm>
              <a:off x="0" y="0"/>
              <a:ext cx="1295654" cy="571754"/>
            </a:xfrm>
            <a:custGeom>
              <a:avLst/>
              <a:gdLst/>
              <a:ahLst/>
              <a:cxnLst/>
              <a:rect l="l" t="t" r="r" b="b"/>
              <a:pathLst>
                <a:path w="1295654" h="571754">
                  <a:moveTo>
                    <a:pt x="0" y="95377"/>
                  </a:moveTo>
                  <a:cubicBezTo>
                    <a:pt x="0" y="42672"/>
                    <a:pt x="42672" y="0"/>
                    <a:pt x="95377" y="0"/>
                  </a:cubicBezTo>
                  <a:lnTo>
                    <a:pt x="1200277" y="0"/>
                  </a:lnTo>
                  <a:lnTo>
                    <a:pt x="1200277" y="127"/>
                  </a:lnTo>
                  <a:lnTo>
                    <a:pt x="1200277" y="0"/>
                  </a:lnTo>
                  <a:cubicBezTo>
                    <a:pt x="1252982" y="0"/>
                    <a:pt x="1295654" y="42672"/>
                    <a:pt x="1295654" y="95377"/>
                  </a:cubicBezTo>
                  <a:lnTo>
                    <a:pt x="1295527" y="95377"/>
                  </a:lnTo>
                  <a:lnTo>
                    <a:pt x="1295654" y="95377"/>
                  </a:lnTo>
                  <a:lnTo>
                    <a:pt x="1295654" y="476377"/>
                  </a:lnTo>
                  <a:lnTo>
                    <a:pt x="1295527" y="476377"/>
                  </a:lnTo>
                  <a:lnTo>
                    <a:pt x="1295654" y="476377"/>
                  </a:lnTo>
                  <a:cubicBezTo>
                    <a:pt x="1295654" y="529082"/>
                    <a:pt x="1252982" y="571754"/>
                    <a:pt x="1200277" y="571754"/>
                  </a:cubicBezTo>
                  <a:lnTo>
                    <a:pt x="1200277" y="571627"/>
                  </a:lnTo>
                  <a:lnTo>
                    <a:pt x="12002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1200277" y="571500"/>
                  </a:lnTo>
                  <a:cubicBezTo>
                    <a:pt x="1252855" y="571500"/>
                    <a:pt x="1295400" y="528955"/>
                    <a:pt x="1295400" y="476377"/>
                  </a:cubicBezTo>
                  <a:lnTo>
                    <a:pt x="1295400" y="95377"/>
                  </a:lnTo>
                  <a:cubicBezTo>
                    <a:pt x="1295400" y="42799"/>
                    <a:pt x="1252855" y="254"/>
                    <a:pt x="12002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105" name="Freeform 105"/>
          <p:cNvSpPr/>
          <p:nvPr/>
        </p:nvSpPr>
        <p:spPr>
          <a:xfrm>
            <a:off x="9715500" y="3459570"/>
            <a:ext cx="1114426" cy="428626"/>
          </a:xfrm>
          <a:custGeom>
            <a:avLst/>
            <a:gdLst/>
            <a:ahLst/>
            <a:cxnLst/>
            <a:rect l="l" t="t" r="r" b="b"/>
            <a:pathLst>
              <a:path w="1485901" h="571501">
                <a:moveTo>
                  <a:pt x="0" y="0"/>
                </a:moveTo>
                <a:lnTo>
                  <a:pt x="1485901" y="0"/>
                </a:lnTo>
                <a:lnTo>
                  <a:pt x="1485901"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06" name="TextBox 106"/>
          <p:cNvSpPr txBox="1"/>
          <p:nvPr/>
        </p:nvSpPr>
        <p:spPr>
          <a:xfrm>
            <a:off x="9715500" y="3459570"/>
            <a:ext cx="1114426"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吐き気</a:t>
            </a:r>
          </a:p>
        </p:txBody>
      </p:sp>
      <p:grpSp>
        <p:nvGrpSpPr>
          <p:cNvPr id="107" name="Group 107"/>
          <p:cNvGrpSpPr/>
          <p:nvPr/>
        </p:nvGrpSpPr>
        <p:grpSpPr>
          <a:xfrm>
            <a:off x="10772677" y="3459471"/>
            <a:ext cx="771724" cy="428824"/>
            <a:chOff x="0" y="0"/>
            <a:chExt cx="1028965" cy="571765"/>
          </a:xfrm>
        </p:grpSpPr>
        <p:sp>
          <p:nvSpPr>
            <p:cNvPr id="108" name="Freeform 108"/>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09" name="Freeform 109"/>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111" name="Freeform 111"/>
          <p:cNvSpPr/>
          <p:nvPr/>
        </p:nvSpPr>
        <p:spPr>
          <a:xfrm>
            <a:off x="10772776"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12" name="TextBox 112"/>
          <p:cNvSpPr txBox="1"/>
          <p:nvPr/>
        </p:nvSpPr>
        <p:spPr>
          <a:xfrm>
            <a:off x="10772776"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腹痛</a:t>
            </a:r>
          </a:p>
        </p:txBody>
      </p:sp>
      <p:sp>
        <p:nvSpPr>
          <p:cNvPr id="114" name="Freeform 114"/>
          <p:cNvSpPr/>
          <p:nvPr/>
        </p:nvSpPr>
        <p:spPr>
          <a:xfrm>
            <a:off x="9715496" y="3973916"/>
            <a:ext cx="7772400" cy="542925"/>
          </a:xfrm>
          <a:custGeom>
            <a:avLst/>
            <a:gdLst/>
            <a:ahLst/>
            <a:cxnLst/>
            <a:rect l="l" t="t" r="r" b="b"/>
            <a:pathLst>
              <a:path w="10363200" h="723900">
                <a:moveTo>
                  <a:pt x="0" y="0"/>
                </a:moveTo>
                <a:lnTo>
                  <a:pt x="10363200" y="0"/>
                </a:lnTo>
                <a:lnTo>
                  <a:pt x="10363200" y="723900"/>
                </a:lnTo>
                <a:lnTo>
                  <a:pt x="0" y="723900"/>
                </a:lnTo>
                <a:close/>
              </a:path>
            </a:pathLst>
          </a:custGeom>
          <a:solidFill>
            <a:srgbClr val="FEF3C7"/>
          </a:solidFill>
        </p:spPr>
        <p:txBody>
          <a:bodyPr/>
          <a:lstStyle/>
          <a:p>
            <a:endParaRPr lang="ja-JP" altLang="en-US"/>
          </a:p>
        </p:txBody>
      </p:sp>
      <p:sp>
        <p:nvSpPr>
          <p:cNvPr id="115" name="Freeform 115"/>
          <p:cNvSpPr/>
          <p:nvPr/>
        </p:nvSpPr>
        <p:spPr>
          <a:xfrm>
            <a:off x="9715401" y="3973821"/>
            <a:ext cx="7772591" cy="543116"/>
          </a:xfrm>
          <a:custGeom>
            <a:avLst/>
            <a:gdLst/>
            <a:ahLst/>
            <a:cxnLst/>
            <a:rect l="l" t="t" r="r" b="b"/>
            <a:pathLst>
              <a:path w="10363454" h="724154">
                <a:moveTo>
                  <a:pt x="127" y="0"/>
                </a:moveTo>
                <a:lnTo>
                  <a:pt x="10363327" y="0"/>
                </a:lnTo>
                <a:lnTo>
                  <a:pt x="10363454" y="127"/>
                </a:lnTo>
                <a:lnTo>
                  <a:pt x="10363454" y="724027"/>
                </a:lnTo>
                <a:lnTo>
                  <a:pt x="10363327" y="724154"/>
                </a:lnTo>
                <a:lnTo>
                  <a:pt x="127" y="724154"/>
                </a:lnTo>
                <a:lnTo>
                  <a:pt x="0" y="724027"/>
                </a:lnTo>
                <a:lnTo>
                  <a:pt x="0" y="127"/>
                </a:lnTo>
                <a:lnTo>
                  <a:pt x="127" y="0"/>
                </a:lnTo>
                <a:moveTo>
                  <a:pt x="127" y="254"/>
                </a:moveTo>
                <a:lnTo>
                  <a:pt x="127" y="127"/>
                </a:lnTo>
                <a:lnTo>
                  <a:pt x="254" y="127"/>
                </a:lnTo>
                <a:lnTo>
                  <a:pt x="254" y="724027"/>
                </a:lnTo>
                <a:lnTo>
                  <a:pt x="127" y="724027"/>
                </a:lnTo>
                <a:lnTo>
                  <a:pt x="127" y="723900"/>
                </a:lnTo>
                <a:lnTo>
                  <a:pt x="10363327" y="723900"/>
                </a:lnTo>
                <a:lnTo>
                  <a:pt x="10363327" y="724027"/>
                </a:lnTo>
                <a:lnTo>
                  <a:pt x="10363200" y="724027"/>
                </a:lnTo>
                <a:lnTo>
                  <a:pt x="10363200" y="127"/>
                </a:lnTo>
                <a:lnTo>
                  <a:pt x="10363327" y="127"/>
                </a:lnTo>
                <a:lnTo>
                  <a:pt x="10363327" y="254"/>
                </a:lnTo>
                <a:lnTo>
                  <a:pt x="127" y="254"/>
                </a:lnTo>
                <a:close/>
              </a:path>
            </a:pathLst>
          </a:custGeom>
          <a:solidFill>
            <a:srgbClr val="FDE68A"/>
          </a:solidFill>
        </p:spPr>
        <p:txBody>
          <a:bodyPr/>
          <a:lstStyle/>
          <a:p>
            <a:endParaRPr lang="ja-JP" altLang="en-US"/>
          </a:p>
        </p:txBody>
      </p:sp>
      <p:grpSp>
        <p:nvGrpSpPr>
          <p:cNvPr id="116" name="Group 116"/>
          <p:cNvGrpSpPr/>
          <p:nvPr/>
        </p:nvGrpSpPr>
        <p:grpSpPr>
          <a:xfrm>
            <a:off x="9886950" y="4121348"/>
            <a:ext cx="200026" cy="200026"/>
            <a:chOff x="0" y="0"/>
            <a:chExt cx="266701" cy="266701"/>
          </a:xfrm>
        </p:grpSpPr>
        <p:sp>
          <p:nvSpPr>
            <p:cNvPr id="117" name="Freeform 117" descr="preencoded.png"/>
            <p:cNvSpPr/>
            <p:nvPr/>
          </p:nvSpPr>
          <p:spPr>
            <a:xfrm>
              <a:off x="0" y="0"/>
              <a:ext cx="266700" cy="266700"/>
            </a:xfrm>
            <a:custGeom>
              <a:avLst/>
              <a:gdLst/>
              <a:ahLst/>
              <a:cxnLst/>
              <a:rect l="l" t="t" r="r" b="b"/>
              <a:pathLst>
                <a:path w="266700" h="266700">
                  <a:moveTo>
                    <a:pt x="0" y="0"/>
                  </a:moveTo>
                  <a:lnTo>
                    <a:pt x="266700" y="0"/>
                  </a:lnTo>
                  <a:lnTo>
                    <a:pt x="266700" y="266700"/>
                  </a:lnTo>
                  <a:lnTo>
                    <a:pt x="0" y="266700"/>
                  </a:lnTo>
                  <a:lnTo>
                    <a:pt x="0" y="0"/>
                  </a:lnTo>
                  <a:close/>
                </a:path>
              </a:pathLst>
            </a:custGeom>
            <a:blipFill>
              <a:blip r:embed="rId5"/>
              <a:stretch>
                <a:fillRect t="-3571" b="-3571"/>
              </a:stretch>
            </a:blip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119" name="Freeform 119"/>
          <p:cNvSpPr/>
          <p:nvPr/>
        </p:nvSpPr>
        <p:spPr>
          <a:xfrm>
            <a:off x="10201276" y="4084648"/>
            <a:ext cx="3589734" cy="289322"/>
          </a:xfrm>
          <a:custGeom>
            <a:avLst/>
            <a:gdLst/>
            <a:ahLst/>
            <a:cxnLst/>
            <a:rect l="l" t="t" r="r" b="b"/>
            <a:pathLst>
              <a:path w="4786312" h="385763">
                <a:moveTo>
                  <a:pt x="0" y="0"/>
                </a:moveTo>
                <a:lnTo>
                  <a:pt x="4786312" y="0"/>
                </a:lnTo>
                <a:lnTo>
                  <a:pt x="4786312" y="385763"/>
                </a:lnTo>
                <a:lnTo>
                  <a:pt x="0" y="385763"/>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20" name="TextBox 120"/>
          <p:cNvSpPr txBox="1"/>
          <p:nvPr/>
        </p:nvSpPr>
        <p:spPr>
          <a:xfrm>
            <a:off x="10254852" y="4114820"/>
            <a:ext cx="3589734" cy="289322"/>
          </a:xfrm>
          <a:prstGeom prst="rect">
            <a:avLst/>
          </a:prstGeom>
        </p:spPr>
        <p:txBody>
          <a:bodyPr lIns="0" tIns="0" rIns="0" bIns="0" rtlCol="0" anchor="ctr"/>
          <a:lstStyle/>
          <a:p>
            <a:pPr algn="l">
              <a:lnSpc>
                <a:spcPts val="1891"/>
              </a:lnSpc>
            </a:pPr>
            <a:r>
              <a:rPr lang="en-US" sz="1575" b="1" dirty="0">
                <a:solidFill>
                  <a:srgbClr val="92400E"/>
                </a:solidFill>
                <a:latin typeface="游ゴシック" panose="020B0400000000000000" pitchFamily="50" charset="-128"/>
                <a:ea typeface="游ゴシック" panose="020B0400000000000000" pitchFamily="50" charset="-128"/>
                <a:cs typeface="Noto Sans"/>
                <a:sym typeface="Noto Sans"/>
              </a:rPr>
              <a:t>毒素型食中毒のため加熱では除去不可</a:t>
            </a:r>
          </a:p>
        </p:txBody>
      </p:sp>
      <p:sp>
        <p:nvSpPr>
          <p:cNvPr id="122" name="Freeform 122"/>
          <p:cNvSpPr/>
          <p:nvPr/>
        </p:nvSpPr>
        <p:spPr>
          <a:xfrm>
            <a:off x="9715500" y="4716870"/>
            <a:ext cx="7915277" cy="40005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23" name="TextBox 123"/>
          <p:cNvSpPr txBox="1"/>
          <p:nvPr/>
        </p:nvSpPr>
        <p:spPr>
          <a:xfrm>
            <a:off x="9715500" y="470972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nvGrpSpPr>
          <p:cNvPr id="124" name="Group 124"/>
          <p:cNvGrpSpPr/>
          <p:nvPr/>
        </p:nvGrpSpPr>
        <p:grpSpPr>
          <a:xfrm>
            <a:off x="9715401" y="5198973"/>
            <a:ext cx="1200348" cy="432394"/>
            <a:chOff x="0" y="0"/>
            <a:chExt cx="1600464" cy="576525"/>
          </a:xfrm>
        </p:grpSpPr>
        <p:sp>
          <p:nvSpPr>
            <p:cNvPr id="125" name="Freeform 125"/>
            <p:cNvSpPr/>
            <p:nvPr/>
          </p:nvSpPr>
          <p:spPr>
            <a:xfrm>
              <a:off x="127" y="127"/>
              <a:ext cx="1600200" cy="576326"/>
            </a:xfrm>
            <a:custGeom>
              <a:avLst/>
              <a:gdLst/>
              <a:ahLst/>
              <a:cxnLst/>
              <a:rect l="l" t="t" r="r" b="b"/>
              <a:pathLst>
                <a:path w="1600200" h="576326">
                  <a:moveTo>
                    <a:pt x="0" y="96012"/>
                  </a:moveTo>
                  <a:cubicBezTo>
                    <a:pt x="0" y="43053"/>
                    <a:pt x="43053" y="0"/>
                    <a:pt x="96139" y="0"/>
                  </a:cubicBezTo>
                  <a:lnTo>
                    <a:pt x="1504188" y="0"/>
                  </a:lnTo>
                  <a:cubicBezTo>
                    <a:pt x="1557274" y="0"/>
                    <a:pt x="1600200" y="43053"/>
                    <a:pt x="1600200" y="96012"/>
                  </a:cubicBezTo>
                  <a:lnTo>
                    <a:pt x="1600200" y="480187"/>
                  </a:lnTo>
                  <a:cubicBezTo>
                    <a:pt x="1600200" y="533273"/>
                    <a:pt x="1557147" y="576199"/>
                    <a:pt x="1504188" y="576199"/>
                  </a:cubicBezTo>
                  <a:lnTo>
                    <a:pt x="96139" y="576199"/>
                  </a:lnTo>
                  <a:cubicBezTo>
                    <a:pt x="43053" y="576326"/>
                    <a:pt x="0" y="533273"/>
                    <a:pt x="0" y="480187"/>
                  </a:cubicBezTo>
                  <a:close/>
                </a:path>
              </a:pathLst>
            </a:custGeom>
            <a:solidFill>
              <a:srgbClr val="FFFBEB"/>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26" name="Freeform 126"/>
            <p:cNvSpPr/>
            <p:nvPr/>
          </p:nvSpPr>
          <p:spPr>
            <a:xfrm>
              <a:off x="0" y="0"/>
              <a:ext cx="1600581" cy="576580"/>
            </a:xfrm>
            <a:custGeom>
              <a:avLst/>
              <a:gdLst/>
              <a:ahLst/>
              <a:cxnLst/>
              <a:rect l="l" t="t" r="r" b="b"/>
              <a:pathLst>
                <a:path w="1600581" h="576580">
                  <a:moveTo>
                    <a:pt x="0" y="96139"/>
                  </a:moveTo>
                  <a:cubicBezTo>
                    <a:pt x="0" y="43053"/>
                    <a:pt x="43053" y="0"/>
                    <a:pt x="96266" y="0"/>
                  </a:cubicBezTo>
                  <a:lnTo>
                    <a:pt x="1504315" y="0"/>
                  </a:lnTo>
                  <a:lnTo>
                    <a:pt x="1504315" y="127"/>
                  </a:lnTo>
                  <a:lnTo>
                    <a:pt x="1504315" y="0"/>
                  </a:lnTo>
                  <a:cubicBezTo>
                    <a:pt x="1557401" y="0"/>
                    <a:pt x="1600581" y="43053"/>
                    <a:pt x="1600581" y="96139"/>
                  </a:cubicBezTo>
                  <a:lnTo>
                    <a:pt x="1600454" y="96139"/>
                  </a:lnTo>
                  <a:lnTo>
                    <a:pt x="1600581" y="96139"/>
                  </a:lnTo>
                  <a:lnTo>
                    <a:pt x="1600581" y="480314"/>
                  </a:lnTo>
                  <a:lnTo>
                    <a:pt x="1600454" y="480314"/>
                  </a:lnTo>
                  <a:lnTo>
                    <a:pt x="1600581" y="480314"/>
                  </a:lnTo>
                  <a:cubicBezTo>
                    <a:pt x="1600581" y="533400"/>
                    <a:pt x="1557528" y="576453"/>
                    <a:pt x="1504315" y="576453"/>
                  </a:cubicBezTo>
                  <a:lnTo>
                    <a:pt x="1504315" y="576326"/>
                  </a:lnTo>
                  <a:lnTo>
                    <a:pt x="1504315" y="576453"/>
                  </a:lnTo>
                  <a:lnTo>
                    <a:pt x="96266" y="576453"/>
                  </a:lnTo>
                  <a:lnTo>
                    <a:pt x="96266" y="576326"/>
                  </a:lnTo>
                  <a:lnTo>
                    <a:pt x="96266"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504315" y="576199"/>
                  </a:lnTo>
                  <a:cubicBezTo>
                    <a:pt x="1557274" y="576199"/>
                    <a:pt x="1600200" y="533273"/>
                    <a:pt x="1600200" y="480314"/>
                  </a:cubicBezTo>
                  <a:lnTo>
                    <a:pt x="1600200" y="96139"/>
                  </a:lnTo>
                  <a:cubicBezTo>
                    <a:pt x="1600200" y="43180"/>
                    <a:pt x="1557274" y="254"/>
                    <a:pt x="1504315" y="254"/>
                  </a:cubicBezTo>
                  <a:lnTo>
                    <a:pt x="96266" y="254"/>
                  </a:lnTo>
                  <a:lnTo>
                    <a:pt x="96266" y="127"/>
                  </a:lnTo>
                  <a:lnTo>
                    <a:pt x="96266" y="254"/>
                  </a:lnTo>
                  <a:cubicBezTo>
                    <a:pt x="43180" y="254"/>
                    <a:pt x="254" y="43180"/>
                    <a:pt x="254" y="96139"/>
                  </a:cubicBezTo>
                  <a:close/>
                </a:path>
              </a:pathLst>
            </a:custGeom>
            <a:solidFill>
              <a:srgbClr val="FED7AA"/>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128" name="Freeform 128"/>
          <p:cNvSpPr/>
          <p:nvPr/>
        </p:nvSpPr>
        <p:spPr>
          <a:xfrm>
            <a:off x="9715500" y="5199072"/>
            <a:ext cx="1343026" cy="432196"/>
          </a:xfrm>
          <a:custGeom>
            <a:avLst/>
            <a:gdLst/>
            <a:ahLst/>
            <a:cxnLst/>
            <a:rect l="l" t="t" r="r" b="b"/>
            <a:pathLst>
              <a:path w="1790701" h="576261">
                <a:moveTo>
                  <a:pt x="0" y="0"/>
                </a:moveTo>
                <a:lnTo>
                  <a:pt x="1790701" y="0"/>
                </a:lnTo>
                <a:lnTo>
                  <a:pt x="1790701" y="576261"/>
                </a:lnTo>
                <a:lnTo>
                  <a:pt x="0" y="57626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29" name="TextBox 129"/>
          <p:cNvSpPr txBox="1"/>
          <p:nvPr/>
        </p:nvSpPr>
        <p:spPr>
          <a:xfrm>
            <a:off x="9715500" y="5199072"/>
            <a:ext cx="1343026" cy="432196"/>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1〜6時間</a:t>
            </a:r>
          </a:p>
        </p:txBody>
      </p:sp>
      <p:grpSp>
        <p:nvGrpSpPr>
          <p:cNvPr id="130" name="Group 130"/>
          <p:cNvGrpSpPr/>
          <p:nvPr/>
        </p:nvGrpSpPr>
        <p:grpSpPr>
          <a:xfrm>
            <a:off x="9715500" y="5802720"/>
            <a:ext cx="7915276" cy="400050"/>
            <a:chOff x="0" y="0"/>
            <a:chExt cx="10553701" cy="533400"/>
          </a:xfrm>
        </p:grpSpPr>
        <p:sp>
          <p:nvSpPr>
            <p:cNvPr id="131" name="Freeform 131"/>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32" name="TextBox 132"/>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対策</a:t>
              </a:r>
            </a:p>
          </p:txBody>
        </p:sp>
      </p:grpSp>
      <p:sp>
        <p:nvSpPr>
          <p:cNvPr id="134" name="Freeform 134"/>
          <p:cNvSpPr/>
          <p:nvPr/>
        </p:nvSpPr>
        <p:spPr>
          <a:xfrm>
            <a:off x="9715496" y="6345640"/>
            <a:ext cx="914400"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35" name="Freeform 135"/>
          <p:cNvSpPr/>
          <p:nvPr/>
        </p:nvSpPr>
        <p:spPr>
          <a:xfrm>
            <a:off x="9715401" y="6345545"/>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37" name="Freeform 137"/>
          <p:cNvSpPr/>
          <p:nvPr/>
        </p:nvSpPr>
        <p:spPr>
          <a:xfrm>
            <a:off x="9715500" y="6345644"/>
            <a:ext cx="647700" cy="371476"/>
          </a:xfrm>
          <a:custGeom>
            <a:avLst/>
            <a:gdLst/>
            <a:ahLst/>
            <a:cxnLst/>
            <a:rect l="l" t="t" r="r" b="b"/>
            <a:pathLst>
              <a:path w="1219200" h="495301">
                <a:moveTo>
                  <a:pt x="0" y="0"/>
                </a:moveTo>
                <a:lnTo>
                  <a:pt x="1219200" y="0"/>
                </a:lnTo>
                <a:lnTo>
                  <a:pt x="1219200" y="495301"/>
                </a:lnTo>
                <a:lnTo>
                  <a:pt x="0" y="4953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38" name="TextBox 138"/>
          <p:cNvSpPr txBox="1"/>
          <p:nvPr/>
        </p:nvSpPr>
        <p:spPr>
          <a:xfrm>
            <a:off x="9715500" y="6338500"/>
            <a:ext cx="9144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防護具</a:t>
            </a:r>
          </a:p>
        </p:txBody>
      </p:sp>
      <p:sp>
        <p:nvSpPr>
          <p:cNvPr id="140" name="Freeform 140"/>
          <p:cNvSpPr/>
          <p:nvPr/>
        </p:nvSpPr>
        <p:spPr>
          <a:xfrm>
            <a:off x="11334750" y="6317070"/>
            <a:ext cx="4743450" cy="285750"/>
          </a:xfrm>
          <a:custGeom>
            <a:avLst/>
            <a:gdLst/>
            <a:ahLst/>
            <a:cxnLst/>
            <a:rect l="l" t="t" r="r" b="b"/>
            <a:pathLst>
              <a:path w="6324600" h="381000">
                <a:moveTo>
                  <a:pt x="0" y="0"/>
                </a:moveTo>
                <a:lnTo>
                  <a:pt x="6324600" y="0"/>
                </a:lnTo>
                <a:lnTo>
                  <a:pt x="6324600" y="381000"/>
                </a:lnTo>
                <a:lnTo>
                  <a:pt x="0" y="3810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41" name="TextBox 141"/>
          <p:cNvSpPr txBox="1"/>
          <p:nvPr/>
        </p:nvSpPr>
        <p:spPr>
          <a:xfrm>
            <a:off x="10877550" y="6395650"/>
            <a:ext cx="4743450"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手袋・マスクの着用、傷のあるスタッフは調理禁止</a:t>
            </a:r>
          </a:p>
        </p:txBody>
      </p:sp>
      <p:grpSp>
        <p:nvGrpSpPr>
          <p:cNvPr id="142" name="Group 142"/>
          <p:cNvGrpSpPr/>
          <p:nvPr/>
        </p:nvGrpSpPr>
        <p:grpSpPr>
          <a:xfrm>
            <a:off x="9715401" y="6831321"/>
            <a:ext cx="943174" cy="371674"/>
            <a:chOff x="0" y="0"/>
            <a:chExt cx="1257565" cy="495565"/>
          </a:xfrm>
        </p:grpSpPr>
        <p:sp>
          <p:nvSpPr>
            <p:cNvPr id="143" name="Freeform 143"/>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44" name="Freeform 144"/>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146" name="Freeform 146"/>
          <p:cNvSpPr/>
          <p:nvPr/>
        </p:nvSpPr>
        <p:spPr>
          <a:xfrm>
            <a:off x="9715500" y="6831420"/>
            <a:ext cx="1085850"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47" name="TextBox 147"/>
          <p:cNvSpPr txBox="1"/>
          <p:nvPr/>
        </p:nvSpPr>
        <p:spPr>
          <a:xfrm>
            <a:off x="9715500" y="6824276"/>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温度管理</a:t>
            </a:r>
          </a:p>
        </p:txBody>
      </p:sp>
      <p:sp>
        <p:nvSpPr>
          <p:cNvPr id="149" name="Freeform 149"/>
          <p:cNvSpPr/>
          <p:nvPr/>
        </p:nvSpPr>
        <p:spPr>
          <a:xfrm>
            <a:off x="11506200" y="6802844"/>
            <a:ext cx="3457576" cy="285750"/>
          </a:xfrm>
          <a:custGeom>
            <a:avLst/>
            <a:gdLst/>
            <a:ahLst/>
            <a:cxnLst/>
            <a:rect l="l" t="t" r="r" b="b"/>
            <a:pathLst>
              <a:path w="4610101" h="381000">
                <a:moveTo>
                  <a:pt x="0" y="0"/>
                </a:moveTo>
                <a:lnTo>
                  <a:pt x="4610101" y="0"/>
                </a:lnTo>
                <a:lnTo>
                  <a:pt x="4610101" y="381000"/>
                </a:lnTo>
                <a:lnTo>
                  <a:pt x="0" y="3810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50" name="TextBox 150"/>
          <p:cNvSpPr txBox="1"/>
          <p:nvPr/>
        </p:nvSpPr>
        <p:spPr>
          <a:xfrm>
            <a:off x="10877550" y="6881424"/>
            <a:ext cx="345757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完成品はすぐ提供 or 10℃以下で保冷</a:t>
            </a:r>
          </a:p>
        </p:txBody>
      </p:sp>
      <p:grpSp>
        <p:nvGrpSpPr>
          <p:cNvPr id="151" name="Group 151"/>
          <p:cNvGrpSpPr/>
          <p:nvPr/>
        </p:nvGrpSpPr>
        <p:grpSpPr>
          <a:xfrm>
            <a:off x="9715401" y="7317095"/>
            <a:ext cx="943174" cy="371674"/>
            <a:chOff x="0" y="0"/>
            <a:chExt cx="1257565" cy="495565"/>
          </a:xfrm>
        </p:grpSpPr>
        <p:sp>
          <p:nvSpPr>
            <p:cNvPr id="152" name="Freeform 152"/>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53" name="Freeform 153"/>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latin typeface="游ゴシック" panose="020B0400000000000000" pitchFamily="50" charset="-128"/>
                <a:ea typeface="游ゴシック" panose="020B0400000000000000" pitchFamily="50" charset="-128"/>
              </a:endParaRPr>
            </a:p>
          </p:txBody>
        </p:sp>
      </p:grpSp>
      <p:sp>
        <p:nvSpPr>
          <p:cNvPr id="155" name="Freeform 155"/>
          <p:cNvSpPr/>
          <p:nvPr/>
        </p:nvSpPr>
        <p:spPr>
          <a:xfrm>
            <a:off x="9715500" y="7317194"/>
            <a:ext cx="1085850"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56" name="TextBox 156"/>
          <p:cNvSpPr txBox="1"/>
          <p:nvPr/>
        </p:nvSpPr>
        <p:spPr>
          <a:xfrm>
            <a:off x="9715500" y="7310050"/>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時間管理</a:t>
            </a:r>
          </a:p>
        </p:txBody>
      </p:sp>
      <p:sp>
        <p:nvSpPr>
          <p:cNvPr id="158" name="Freeform 158"/>
          <p:cNvSpPr/>
          <p:nvPr/>
        </p:nvSpPr>
        <p:spPr>
          <a:xfrm>
            <a:off x="11506200" y="7288620"/>
            <a:ext cx="3939779" cy="285750"/>
          </a:xfrm>
          <a:custGeom>
            <a:avLst/>
            <a:gdLst/>
            <a:ahLst/>
            <a:cxnLst/>
            <a:rect l="l" t="t" r="r" b="b"/>
            <a:pathLst>
              <a:path w="5253038" h="381000">
                <a:moveTo>
                  <a:pt x="0" y="0"/>
                </a:moveTo>
                <a:lnTo>
                  <a:pt x="5253038" y="0"/>
                </a:lnTo>
                <a:lnTo>
                  <a:pt x="5253038" y="381000"/>
                </a:lnTo>
                <a:lnTo>
                  <a:pt x="0" y="3810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59" name="TextBox 159"/>
          <p:cNvSpPr txBox="1"/>
          <p:nvPr/>
        </p:nvSpPr>
        <p:spPr>
          <a:xfrm>
            <a:off x="10877550" y="7367200"/>
            <a:ext cx="3939778"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毒素が生成されないよう常温放置を避ける</a:t>
            </a:r>
          </a:p>
        </p:txBody>
      </p:sp>
      <p:pic>
        <p:nvPicPr>
          <p:cNvPr id="2" name="図 1" descr="テキスト&#10;&#10;AI 生成コンテンツは誤りを含む可能性があります。">
            <a:extLst>
              <a:ext uri="{FF2B5EF4-FFF2-40B4-BE49-F238E27FC236}">
                <a16:creationId xmlns:a16="http://schemas.microsoft.com/office/drawing/2014/main" id="{4D47185E-2400-3147-496D-A93EA66291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564" y="9424909"/>
            <a:ext cx="1902396" cy="5928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E7EB"/>
        </a:solidFill>
        <a:effectLst/>
      </p:bgPr>
    </p:bg>
    <p:spTree>
      <p:nvGrpSpPr>
        <p:cNvPr id="1" name=""/>
        <p:cNvGrpSpPr/>
        <p:nvPr/>
      </p:nvGrpSpPr>
      <p:grpSpPr>
        <a:xfrm>
          <a:off x="0" y="0"/>
          <a:ext cx="0" cy="0"/>
          <a:chOff x="0" y="0"/>
          <a:chExt cx="0" cy="0"/>
        </a:xfrm>
      </p:grpSpPr>
      <p:sp>
        <p:nvSpPr>
          <p:cNvPr id="3" name="Freeform 3"/>
          <p:cNvSpPr/>
          <p:nvPr/>
        </p:nvSpPr>
        <p:spPr>
          <a:xfrm>
            <a:off x="457200" y="716370"/>
            <a:ext cx="8458200" cy="8160930"/>
          </a:xfrm>
          <a:custGeom>
            <a:avLst/>
            <a:gdLst/>
            <a:ahLst/>
            <a:cxnLst/>
            <a:rect l="l" t="t" r="r" b="b"/>
            <a:pathLst>
              <a:path w="11277600" h="10515600">
                <a:moveTo>
                  <a:pt x="0" y="0"/>
                </a:moveTo>
                <a:lnTo>
                  <a:pt x="11277600" y="0"/>
                </a:lnTo>
                <a:lnTo>
                  <a:pt x="11277600" y="10515600"/>
                </a:lnTo>
                <a:lnTo>
                  <a:pt x="0" y="10515600"/>
                </a:lnTo>
                <a:close/>
              </a:path>
            </a:pathLst>
          </a:custGeom>
          <a:solidFill>
            <a:srgbClr val="FFFFFF"/>
          </a:solidFill>
        </p:spPr>
        <p:txBody>
          <a:bodyPr/>
          <a:lstStyle/>
          <a:p>
            <a:endParaRPr lang="ja-JP" altLang="en-US"/>
          </a:p>
        </p:txBody>
      </p:sp>
      <p:sp>
        <p:nvSpPr>
          <p:cNvPr id="5" name="Freeform 5"/>
          <p:cNvSpPr/>
          <p:nvPr/>
        </p:nvSpPr>
        <p:spPr>
          <a:xfrm>
            <a:off x="457200" y="716370"/>
            <a:ext cx="8458200" cy="857250"/>
          </a:xfrm>
          <a:custGeom>
            <a:avLst/>
            <a:gdLst/>
            <a:ahLst/>
            <a:cxnLst/>
            <a:rect l="l" t="t" r="r" b="b"/>
            <a:pathLst>
              <a:path w="11277600" h="1143000">
                <a:moveTo>
                  <a:pt x="0" y="0"/>
                </a:moveTo>
                <a:lnTo>
                  <a:pt x="11277600" y="0"/>
                </a:lnTo>
                <a:lnTo>
                  <a:pt x="11277600" y="1143000"/>
                </a:lnTo>
                <a:lnTo>
                  <a:pt x="0" y="1143000"/>
                </a:lnTo>
                <a:close/>
              </a:path>
            </a:pathLst>
          </a:custGeom>
          <a:solidFill>
            <a:srgbClr val="DC2626"/>
          </a:solidFill>
        </p:spPr>
        <p:txBody>
          <a:bodyPr/>
          <a:lstStyle/>
          <a:p>
            <a:endParaRPr lang="ja-JP" altLang="en-US"/>
          </a:p>
        </p:txBody>
      </p:sp>
      <p:grpSp>
        <p:nvGrpSpPr>
          <p:cNvPr id="6" name="Group 6"/>
          <p:cNvGrpSpPr/>
          <p:nvPr/>
        </p:nvGrpSpPr>
        <p:grpSpPr>
          <a:xfrm>
            <a:off x="685800" y="973544"/>
            <a:ext cx="342900" cy="342900"/>
            <a:chOff x="0" y="0"/>
            <a:chExt cx="457200" cy="457200"/>
          </a:xfrm>
        </p:grpSpPr>
        <p:sp>
          <p:nvSpPr>
            <p:cNvPr id="7" name="Freeform 7" descr="preencoded.png"/>
            <p:cNvSpPr/>
            <p:nvPr/>
          </p:nvSpPr>
          <p:spPr>
            <a:xfrm>
              <a:off x="0" y="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2"/>
              <a:stretch>
                <a:fillRect/>
              </a:stretch>
            </a:blipFill>
          </p:spPr>
          <p:txBody>
            <a:bodyPr/>
            <a:lstStyle/>
            <a:p>
              <a:endParaRPr lang="ja-JP" altLang="en-US"/>
            </a:p>
          </p:txBody>
        </p:sp>
      </p:grpSp>
      <p:sp>
        <p:nvSpPr>
          <p:cNvPr id="9" name="Freeform 9"/>
          <p:cNvSpPr/>
          <p:nvPr/>
        </p:nvSpPr>
        <p:spPr>
          <a:xfrm>
            <a:off x="1200150" y="944970"/>
            <a:ext cx="4296966" cy="400050"/>
          </a:xfrm>
          <a:custGeom>
            <a:avLst/>
            <a:gdLst/>
            <a:ahLst/>
            <a:cxnLst/>
            <a:rect l="l" t="t" r="r" b="b"/>
            <a:pathLst>
              <a:path w="5729288" h="533400">
                <a:moveTo>
                  <a:pt x="0" y="0"/>
                </a:moveTo>
                <a:lnTo>
                  <a:pt x="5729288" y="0"/>
                </a:lnTo>
                <a:lnTo>
                  <a:pt x="5729288" y="533400"/>
                </a:lnTo>
                <a:lnTo>
                  <a:pt x="0" y="533400"/>
                </a:lnTo>
                <a:close/>
              </a:path>
            </a:pathLst>
          </a:custGeom>
          <a:solidFill>
            <a:srgbClr val="000000">
              <a:alpha val="0"/>
            </a:srgbClr>
          </a:solidFill>
        </p:spPr>
        <p:txBody>
          <a:bodyPr/>
          <a:lstStyle/>
          <a:p>
            <a:endParaRPr lang="ja-JP" altLang="en-US"/>
          </a:p>
        </p:txBody>
      </p:sp>
      <p:sp>
        <p:nvSpPr>
          <p:cNvPr id="10" name="TextBox 10"/>
          <p:cNvSpPr txBox="1"/>
          <p:nvPr/>
        </p:nvSpPr>
        <p:spPr>
          <a:xfrm>
            <a:off x="1200150" y="944970"/>
            <a:ext cx="4296966" cy="400050"/>
          </a:xfrm>
          <a:prstGeom prst="rect">
            <a:avLst/>
          </a:prstGeom>
        </p:spPr>
        <p:txBody>
          <a:bodyPr lIns="0" tIns="0" rIns="0" bIns="0" rtlCol="0" anchor="ctr"/>
          <a:lstStyle/>
          <a:p>
            <a:pPr algn="l">
              <a:lnSpc>
                <a:spcPts val="2700"/>
              </a:lnSpc>
            </a:pPr>
            <a:r>
              <a:rPr lang="en-US" sz="2250" b="1" dirty="0">
                <a:solidFill>
                  <a:srgbClr val="FFFFFF"/>
                </a:solidFill>
                <a:latin typeface="游ゴシック" panose="020B0400000000000000" pitchFamily="50" charset="-128"/>
                <a:ea typeface="游ゴシック" panose="020B0400000000000000" pitchFamily="50" charset="-128"/>
                <a:cs typeface="Noto Sans Bold"/>
                <a:sym typeface="Noto Sans Bold"/>
              </a:rPr>
              <a:t>腸管出血性大腸菌（O157など）</a:t>
            </a:r>
          </a:p>
        </p:txBody>
      </p:sp>
      <p:sp>
        <p:nvSpPr>
          <p:cNvPr id="13" name="TextBox 13"/>
          <p:cNvSpPr txBox="1"/>
          <p:nvPr/>
        </p:nvSpPr>
        <p:spPr>
          <a:xfrm>
            <a:off x="800100" y="1795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sp>
        <p:nvSpPr>
          <p:cNvPr id="15" name="Freeform 15"/>
          <p:cNvSpPr/>
          <p:nvPr/>
        </p:nvSpPr>
        <p:spPr>
          <a:xfrm>
            <a:off x="800100" y="2316570"/>
            <a:ext cx="7915277" cy="342900"/>
          </a:xfrm>
          <a:custGeom>
            <a:avLst/>
            <a:gdLst/>
            <a:ahLst/>
            <a:cxnLst/>
            <a:rect l="l" t="t" r="r" b="b"/>
            <a:pathLst>
              <a:path w="10553702" h="457200">
                <a:moveTo>
                  <a:pt x="0" y="0"/>
                </a:moveTo>
                <a:lnTo>
                  <a:pt x="10553702" y="0"/>
                </a:lnTo>
                <a:lnTo>
                  <a:pt x="10553702" y="457200"/>
                </a:lnTo>
                <a:lnTo>
                  <a:pt x="0" y="457200"/>
                </a:lnTo>
                <a:close/>
              </a:path>
            </a:pathLst>
          </a:custGeom>
          <a:solidFill>
            <a:srgbClr val="000000">
              <a:alpha val="0"/>
            </a:srgbClr>
          </a:solidFill>
        </p:spPr>
        <p:txBody>
          <a:bodyPr/>
          <a:lstStyle/>
          <a:p>
            <a:endParaRPr lang="ja-JP" altLang="en-US"/>
          </a:p>
        </p:txBody>
      </p:sp>
      <p:sp>
        <p:nvSpPr>
          <p:cNvPr id="16" name="TextBox 16"/>
          <p:cNvSpPr txBox="1"/>
          <p:nvPr/>
        </p:nvSpPr>
        <p:spPr>
          <a:xfrm>
            <a:off x="800100" y="2323714"/>
            <a:ext cx="7915276" cy="335756"/>
          </a:xfrm>
          <a:prstGeom prst="rect">
            <a:avLst/>
          </a:prstGeom>
        </p:spPr>
        <p:txBody>
          <a:bodyPr lIns="0" tIns="0" rIns="0" bIns="0" rtlCol="0" anchor="ctr"/>
          <a:lstStyle/>
          <a:p>
            <a:pPr algn="l">
              <a:lnSpc>
                <a:spcPts val="2160"/>
              </a:lnSpc>
            </a:pP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生食の牛肉、未洗浄野菜、手指の衛生不備</a:t>
            </a:r>
          </a:p>
        </p:txBody>
      </p:sp>
      <p:grpSp>
        <p:nvGrpSpPr>
          <p:cNvPr id="17" name="Group 17"/>
          <p:cNvGrpSpPr/>
          <p:nvPr/>
        </p:nvGrpSpPr>
        <p:grpSpPr>
          <a:xfrm>
            <a:off x="800100" y="2888070"/>
            <a:ext cx="7915276" cy="400050"/>
            <a:chOff x="0" y="0"/>
            <a:chExt cx="10553701" cy="533400"/>
          </a:xfrm>
        </p:grpSpPr>
        <p:sp>
          <p:nvSpPr>
            <p:cNvPr id="18" name="Freeform 18"/>
            <p:cNvSpPr/>
            <p:nvPr/>
          </p:nvSpPr>
          <p:spPr>
            <a:xfrm>
              <a:off x="0" y="0"/>
              <a:ext cx="10553702" cy="533400"/>
            </a:xfrm>
            <a:custGeom>
              <a:avLst/>
              <a:gdLst/>
              <a:ahLst/>
              <a:cxnLst/>
              <a:rect l="l" t="t" r="r" b="b"/>
              <a:pathLst>
                <a:path w="10553702" h="533400">
                  <a:moveTo>
                    <a:pt x="0" y="0"/>
                  </a:moveTo>
                  <a:lnTo>
                    <a:pt x="10553702" y="0"/>
                  </a:lnTo>
                  <a:lnTo>
                    <a:pt x="10553702" y="533400"/>
                  </a:lnTo>
                  <a:lnTo>
                    <a:pt x="0" y="5334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19" name="TextBox 19"/>
            <p:cNvSpPr txBox="1"/>
            <p:nvPr/>
          </p:nvSpPr>
          <p:spPr>
            <a:xfrm>
              <a:off x="0" y="-9525"/>
              <a:ext cx="10553701" cy="542925"/>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grpSp>
        <p:nvGrpSpPr>
          <p:cNvPr id="20" name="Group 20"/>
          <p:cNvGrpSpPr/>
          <p:nvPr/>
        </p:nvGrpSpPr>
        <p:grpSpPr>
          <a:xfrm>
            <a:off x="800001" y="3402321"/>
            <a:ext cx="771724" cy="428824"/>
            <a:chOff x="0" y="0"/>
            <a:chExt cx="1028965" cy="571765"/>
          </a:xfrm>
        </p:grpSpPr>
        <p:sp>
          <p:nvSpPr>
            <p:cNvPr id="21" name="Freeform 21"/>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22" name="Freeform 22"/>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24" name="Freeform 24"/>
          <p:cNvSpPr/>
          <p:nvPr/>
        </p:nvSpPr>
        <p:spPr>
          <a:xfrm>
            <a:off x="800100" y="340242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p>
        </p:txBody>
      </p:sp>
      <p:sp>
        <p:nvSpPr>
          <p:cNvPr id="25" name="TextBox 25"/>
          <p:cNvSpPr txBox="1"/>
          <p:nvPr/>
        </p:nvSpPr>
        <p:spPr>
          <a:xfrm>
            <a:off x="800100" y="340242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血便</a:t>
            </a:r>
          </a:p>
        </p:txBody>
      </p:sp>
      <p:grpSp>
        <p:nvGrpSpPr>
          <p:cNvPr id="26" name="Group 26"/>
          <p:cNvGrpSpPr/>
          <p:nvPr/>
        </p:nvGrpSpPr>
        <p:grpSpPr>
          <a:xfrm>
            <a:off x="1657251" y="3402321"/>
            <a:ext cx="1371798" cy="428824"/>
            <a:chOff x="0" y="0"/>
            <a:chExt cx="1829064" cy="571765"/>
          </a:xfrm>
        </p:grpSpPr>
        <p:sp>
          <p:nvSpPr>
            <p:cNvPr id="27" name="Freeform 27"/>
            <p:cNvSpPr/>
            <p:nvPr/>
          </p:nvSpPr>
          <p:spPr>
            <a:xfrm>
              <a:off x="127" y="127"/>
              <a:ext cx="1828800" cy="571500"/>
            </a:xfrm>
            <a:custGeom>
              <a:avLst/>
              <a:gdLst/>
              <a:ahLst/>
              <a:cxnLst/>
              <a:rect l="l" t="t" r="r" b="b"/>
              <a:pathLst>
                <a:path w="1828800" h="571500">
                  <a:moveTo>
                    <a:pt x="0" y="95250"/>
                  </a:moveTo>
                  <a:cubicBezTo>
                    <a:pt x="0" y="42672"/>
                    <a:pt x="42672" y="0"/>
                    <a:pt x="95250" y="0"/>
                  </a:cubicBezTo>
                  <a:lnTo>
                    <a:pt x="1733550" y="0"/>
                  </a:lnTo>
                  <a:cubicBezTo>
                    <a:pt x="1786128" y="0"/>
                    <a:pt x="1828800" y="42672"/>
                    <a:pt x="1828800" y="95250"/>
                  </a:cubicBezTo>
                  <a:lnTo>
                    <a:pt x="1828800" y="476250"/>
                  </a:lnTo>
                  <a:cubicBezTo>
                    <a:pt x="1828800" y="528828"/>
                    <a:pt x="1786128" y="571500"/>
                    <a:pt x="17335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28" name="Freeform 28"/>
            <p:cNvSpPr/>
            <p:nvPr/>
          </p:nvSpPr>
          <p:spPr>
            <a:xfrm>
              <a:off x="0" y="0"/>
              <a:ext cx="1829054" cy="571754"/>
            </a:xfrm>
            <a:custGeom>
              <a:avLst/>
              <a:gdLst/>
              <a:ahLst/>
              <a:cxnLst/>
              <a:rect l="l" t="t" r="r" b="b"/>
              <a:pathLst>
                <a:path w="1829054" h="571754">
                  <a:moveTo>
                    <a:pt x="0" y="95377"/>
                  </a:moveTo>
                  <a:cubicBezTo>
                    <a:pt x="0" y="42672"/>
                    <a:pt x="42672" y="0"/>
                    <a:pt x="95377" y="0"/>
                  </a:cubicBezTo>
                  <a:lnTo>
                    <a:pt x="1733677" y="0"/>
                  </a:lnTo>
                  <a:lnTo>
                    <a:pt x="1733677" y="127"/>
                  </a:lnTo>
                  <a:lnTo>
                    <a:pt x="1733677" y="0"/>
                  </a:lnTo>
                  <a:cubicBezTo>
                    <a:pt x="1786382" y="0"/>
                    <a:pt x="1829054" y="42672"/>
                    <a:pt x="1829054" y="95377"/>
                  </a:cubicBezTo>
                  <a:lnTo>
                    <a:pt x="1828927" y="95377"/>
                  </a:lnTo>
                  <a:lnTo>
                    <a:pt x="1829054" y="95377"/>
                  </a:lnTo>
                  <a:lnTo>
                    <a:pt x="1829054" y="476377"/>
                  </a:lnTo>
                  <a:lnTo>
                    <a:pt x="1828927" y="476377"/>
                  </a:lnTo>
                  <a:lnTo>
                    <a:pt x="1829054" y="476377"/>
                  </a:lnTo>
                  <a:cubicBezTo>
                    <a:pt x="1829054" y="529082"/>
                    <a:pt x="1786382" y="571754"/>
                    <a:pt x="1733677" y="571754"/>
                  </a:cubicBezTo>
                  <a:lnTo>
                    <a:pt x="1733677" y="571627"/>
                  </a:lnTo>
                  <a:lnTo>
                    <a:pt x="17336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1733677" y="571500"/>
                  </a:lnTo>
                  <a:cubicBezTo>
                    <a:pt x="1786255" y="571500"/>
                    <a:pt x="1828800" y="528955"/>
                    <a:pt x="1828800" y="476377"/>
                  </a:cubicBezTo>
                  <a:lnTo>
                    <a:pt x="1828800" y="95377"/>
                  </a:lnTo>
                  <a:cubicBezTo>
                    <a:pt x="1828800" y="42799"/>
                    <a:pt x="1786255" y="254"/>
                    <a:pt x="1733677" y="254"/>
                  </a:cubicBezTo>
                  <a:lnTo>
                    <a:pt x="95377" y="254"/>
                  </a:lnTo>
                  <a:lnTo>
                    <a:pt x="95377" y="127"/>
                  </a:lnTo>
                  <a:lnTo>
                    <a:pt x="95377" y="254"/>
                  </a:lnTo>
                  <a:cubicBezTo>
                    <a:pt x="42926" y="254"/>
                    <a:pt x="254" y="42799"/>
                    <a:pt x="254" y="95377"/>
                  </a:cubicBezTo>
                  <a:close/>
                </a:path>
              </a:pathLst>
            </a:custGeom>
            <a:solidFill>
              <a:srgbClr val="FECACA"/>
            </a:solidFill>
          </p:spPr>
          <p:txBody>
            <a:bodyPr/>
            <a:lstStyle/>
            <a:p>
              <a:endParaRPr lang="ja-JP" altLang="en-US"/>
            </a:p>
          </p:txBody>
        </p:sp>
      </p:grpSp>
      <p:sp>
        <p:nvSpPr>
          <p:cNvPr id="30" name="Freeform 30"/>
          <p:cNvSpPr/>
          <p:nvPr/>
        </p:nvSpPr>
        <p:spPr>
          <a:xfrm>
            <a:off x="1657350" y="3402420"/>
            <a:ext cx="1514476" cy="428626"/>
          </a:xfrm>
          <a:custGeom>
            <a:avLst/>
            <a:gdLst/>
            <a:ahLst/>
            <a:cxnLst/>
            <a:rect l="l" t="t" r="r" b="b"/>
            <a:pathLst>
              <a:path w="2019301" h="571501">
                <a:moveTo>
                  <a:pt x="0" y="0"/>
                </a:moveTo>
                <a:lnTo>
                  <a:pt x="2019301" y="0"/>
                </a:lnTo>
                <a:lnTo>
                  <a:pt x="2019301" y="571501"/>
                </a:lnTo>
                <a:lnTo>
                  <a:pt x="0" y="571501"/>
                </a:lnTo>
                <a:close/>
              </a:path>
            </a:pathLst>
          </a:custGeom>
          <a:solidFill>
            <a:srgbClr val="000000">
              <a:alpha val="0"/>
            </a:srgbClr>
          </a:solidFill>
        </p:spPr>
        <p:txBody>
          <a:bodyPr/>
          <a:lstStyle/>
          <a:p>
            <a:endParaRPr lang="ja-JP" altLang="en-US"/>
          </a:p>
        </p:txBody>
      </p:sp>
      <p:sp>
        <p:nvSpPr>
          <p:cNvPr id="31" name="TextBox 31"/>
          <p:cNvSpPr txBox="1"/>
          <p:nvPr/>
        </p:nvSpPr>
        <p:spPr>
          <a:xfrm>
            <a:off x="1657350" y="3402420"/>
            <a:ext cx="1514476"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激しい腹痛</a:t>
            </a:r>
          </a:p>
        </p:txBody>
      </p:sp>
      <p:sp>
        <p:nvSpPr>
          <p:cNvPr id="34" name="Freeform 34"/>
          <p:cNvSpPr/>
          <p:nvPr/>
        </p:nvSpPr>
        <p:spPr>
          <a:xfrm>
            <a:off x="800001" y="3916671"/>
            <a:ext cx="7772591" cy="543116"/>
          </a:xfrm>
          <a:custGeom>
            <a:avLst/>
            <a:gdLst/>
            <a:ahLst/>
            <a:cxnLst/>
            <a:rect l="l" t="t" r="r" b="b"/>
            <a:pathLst>
              <a:path w="10363454" h="724154">
                <a:moveTo>
                  <a:pt x="127" y="0"/>
                </a:moveTo>
                <a:lnTo>
                  <a:pt x="10363327" y="0"/>
                </a:lnTo>
                <a:lnTo>
                  <a:pt x="10363454" y="127"/>
                </a:lnTo>
                <a:lnTo>
                  <a:pt x="10363454" y="724027"/>
                </a:lnTo>
                <a:lnTo>
                  <a:pt x="10363327" y="724154"/>
                </a:lnTo>
                <a:lnTo>
                  <a:pt x="127" y="724154"/>
                </a:lnTo>
                <a:lnTo>
                  <a:pt x="0" y="724027"/>
                </a:lnTo>
                <a:lnTo>
                  <a:pt x="0" y="127"/>
                </a:lnTo>
                <a:lnTo>
                  <a:pt x="127" y="0"/>
                </a:lnTo>
                <a:moveTo>
                  <a:pt x="127" y="254"/>
                </a:moveTo>
                <a:lnTo>
                  <a:pt x="127" y="127"/>
                </a:lnTo>
                <a:lnTo>
                  <a:pt x="254" y="127"/>
                </a:lnTo>
                <a:lnTo>
                  <a:pt x="254" y="724027"/>
                </a:lnTo>
                <a:lnTo>
                  <a:pt x="127" y="724027"/>
                </a:lnTo>
                <a:lnTo>
                  <a:pt x="127" y="723900"/>
                </a:lnTo>
                <a:lnTo>
                  <a:pt x="10363327" y="723900"/>
                </a:lnTo>
                <a:lnTo>
                  <a:pt x="10363327" y="724027"/>
                </a:lnTo>
                <a:lnTo>
                  <a:pt x="10363200" y="724027"/>
                </a:lnTo>
                <a:lnTo>
                  <a:pt x="10363200" y="127"/>
                </a:lnTo>
                <a:lnTo>
                  <a:pt x="10363327" y="127"/>
                </a:lnTo>
                <a:lnTo>
                  <a:pt x="10363327" y="254"/>
                </a:lnTo>
                <a:lnTo>
                  <a:pt x="127" y="254"/>
                </a:lnTo>
                <a:close/>
              </a:path>
            </a:pathLst>
          </a:custGeom>
          <a:solidFill>
            <a:srgbClr val="FCA5A5"/>
          </a:solidFill>
        </p:spPr>
        <p:txBody>
          <a:bodyPr/>
          <a:lstStyle/>
          <a:p>
            <a:endParaRPr lang="ja-JP" altLang="en-US"/>
          </a:p>
        </p:txBody>
      </p:sp>
      <p:grpSp>
        <p:nvGrpSpPr>
          <p:cNvPr id="35" name="Group 35"/>
          <p:cNvGrpSpPr/>
          <p:nvPr/>
        </p:nvGrpSpPr>
        <p:grpSpPr>
          <a:xfrm>
            <a:off x="971550" y="4084648"/>
            <a:ext cx="175022" cy="200026"/>
            <a:chOff x="0" y="0"/>
            <a:chExt cx="233363" cy="266701"/>
          </a:xfrm>
        </p:grpSpPr>
        <p:sp>
          <p:nvSpPr>
            <p:cNvPr id="36" name="Freeform 36" descr="preencoded.png"/>
            <p:cNvSpPr/>
            <p:nvPr/>
          </p:nvSpPr>
          <p:spPr>
            <a:xfrm>
              <a:off x="0" y="0"/>
              <a:ext cx="233426" cy="266700"/>
            </a:xfrm>
            <a:custGeom>
              <a:avLst/>
              <a:gdLst/>
              <a:ahLst/>
              <a:cxnLst/>
              <a:rect l="l" t="t" r="r" b="b"/>
              <a:pathLst>
                <a:path w="233426" h="266700">
                  <a:moveTo>
                    <a:pt x="0" y="0"/>
                  </a:moveTo>
                  <a:lnTo>
                    <a:pt x="233426" y="0"/>
                  </a:lnTo>
                  <a:lnTo>
                    <a:pt x="233426" y="266700"/>
                  </a:lnTo>
                  <a:lnTo>
                    <a:pt x="0" y="266700"/>
                  </a:lnTo>
                  <a:lnTo>
                    <a:pt x="0" y="0"/>
                  </a:lnTo>
                  <a:close/>
                </a:path>
              </a:pathLst>
            </a:custGeom>
            <a:blipFill>
              <a:blip r:embed="rId3"/>
              <a:stretch>
                <a:fillRect t="-480" r="27" b="-481"/>
              </a:stretch>
            </a:blipFill>
          </p:spPr>
          <p:txBody>
            <a:bodyPr/>
            <a:lstStyle/>
            <a:p>
              <a:endParaRPr lang="ja-JP" altLang="en-US"/>
            </a:p>
          </p:txBody>
        </p:sp>
      </p:grpSp>
      <p:sp>
        <p:nvSpPr>
          <p:cNvPr id="38" name="Freeform 38"/>
          <p:cNvSpPr/>
          <p:nvPr/>
        </p:nvSpPr>
        <p:spPr>
          <a:xfrm>
            <a:off x="1260872" y="4027498"/>
            <a:ext cx="3793332" cy="289322"/>
          </a:xfrm>
          <a:custGeom>
            <a:avLst/>
            <a:gdLst/>
            <a:ahLst/>
            <a:cxnLst/>
            <a:rect l="l" t="t" r="r" b="b"/>
            <a:pathLst>
              <a:path w="5057776" h="385763">
                <a:moveTo>
                  <a:pt x="0" y="0"/>
                </a:moveTo>
                <a:lnTo>
                  <a:pt x="5057776" y="0"/>
                </a:lnTo>
                <a:lnTo>
                  <a:pt x="5057776" y="385763"/>
                </a:lnTo>
                <a:lnTo>
                  <a:pt x="0" y="385763"/>
                </a:lnTo>
                <a:close/>
              </a:path>
            </a:pathLst>
          </a:custGeom>
          <a:solidFill>
            <a:srgbClr val="000000">
              <a:alpha val="0"/>
            </a:srgbClr>
          </a:solidFill>
        </p:spPr>
        <p:txBody>
          <a:bodyPr/>
          <a:lstStyle/>
          <a:p>
            <a:endParaRPr lang="ja-JP" altLang="en-US"/>
          </a:p>
        </p:txBody>
      </p:sp>
      <p:sp>
        <p:nvSpPr>
          <p:cNvPr id="39" name="TextBox 39"/>
          <p:cNvSpPr txBox="1"/>
          <p:nvPr/>
        </p:nvSpPr>
        <p:spPr>
          <a:xfrm>
            <a:off x="1260872" y="4076700"/>
            <a:ext cx="3793332" cy="289322"/>
          </a:xfrm>
          <a:prstGeom prst="rect">
            <a:avLst/>
          </a:prstGeom>
        </p:spPr>
        <p:txBody>
          <a:bodyPr lIns="0" tIns="0" rIns="0" bIns="0" rtlCol="0" anchor="ctr"/>
          <a:lstStyle/>
          <a:p>
            <a:pPr algn="l">
              <a:lnSpc>
                <a:spcPts val="1891"/>
              </a:lnSpc>
            </a:pPr>
            <a:r>
              <a:rPr lang="en-US" sz="1575" b="1" dirty="0">
                <a:solidFill>
                  <a:srgbClr val="B91C1C"/>
                </a:solidFill>
                <a:latin typeface="游ゴシック" panose="020B0400000000000000" pitchFamily="50" charset="-128"/>
                <a:ea typeface="游ゴシック" panose="020B0400000000000000" pitchFamily="50" charset="-128"/>
                <a:cs typeface="Noto Sans"/>
                <a:sym typeface="Noto Sans"/>
              </a:rPr>
              <a:t>重症化で溶血性尿毒症症候群</a:t>
            </a:r>
            <a:r>
              <a:rPr lang="en-US" sz="1575" dirty="0">
                <a:solidFill>
                  <a:srgbClr val="B91C1C"/>
                </a:solidFill>
                <a:latin typeface="游ゴシック" panose="020B0400000000000000" pitchFamily="50" charset="-128"/>
                <a:ea typeface="游ゴシック" panose="020B0400000000000000" pitchFamily="50" charset="-128"/>
                <a:cs typeface="Noto Sans"/>
                <a:sym typeface="Noto Sans"/>
              </a:rPr>
              <a:t>（HUS）へ</a:t>
            </a:r>
          </a:p>
        </p:txBody>
      </p:sp>
      <p:sp>
        <p:nvSpPr>
          <p:cNvPr id="42" name="TextBox 42"/>
          <p:cNvSpPr txBox="1"/>
          <p:nvPr/>
        </p:nvSpPr>
        <p:spPr>
          <a:xfrm>
            <a:off x="800100" y="4804298"/>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nvGrpSpPr>
          <p:cNvPr id="43" name="Group 43"/>
          <p:cNvGrpSpPr/>
          <p:nvPr/>
        </p:nvGrpSpPr>
        <p:grpSpPr>
          <a:xfrm>
            <a:off x="800001" y="5293545"/>
            <a:ext cx="1000324" cy="432394"/>
            <a:chOff x="0" y="0"/>
            <a:chExt cx="1333765" cy="576525"/>
          </a:xfrm>
        </p:grpSpPr>
        <p:sp>
          <p:nvSpPr>
            <p:cNvPr id="44" name="Freeform 44"/>
            <p:cNvSpPr/>
            <p:nvPr/>
          </p:nvSpPr>
          <p:spPr>
            <a:xfrm>
              <a:off x="127" y="127"/>
              <a:ext cx="1333500" cy="576326"/>
            </a:xfrm>
            <a:custGeom>
              <a:avLst/>
              <a:gdLst/>
              <a:ahLst/>
              <a:cxnLst/>
              <a:rect l="l" t="t" r="r" b="b"/>
              <a:pathLst>
                <a:path w="1333500" h="576326">
                  <a:moveTo>
                    <a:pt x="0" y="96012"/>
                  </a:moveTo>
                  <a:cubicBezTo>
                    <a:pt x="0" y="43053"/>
                    <a:pt x="43053" y="0"/>
                    <a:pt x="96012" y="0"/>
                  </a:cubicBezTo>
                  <a:lnTo>
                    <a:pt x="1237488" y="0"/>
                  </a:lnTo>
                  <a:cubicBezTo>
                    <a:pt x="1290574" y="0"/>
                    <a:pt x="1333500" y="43053"/>
                    <a:pt x="1333500" y="96012"/>
                  </a:cubicBezTo>
                  <a:lnTo>
                    <a:pt x="1333500" y="480187"/>
                  </a:lnTo>
                  <a:cubicBezTo>
                    <a:pt x="1333500" y="533273"/>
                    <a:pt x="1290447" y="576199"/>
                    <a:pt x="1237488" y="576199"/>
                  </a:cubicBezTo>
                  <a:lnTo>
                    <a:pt x="96012" y="576199"/>
                  </a:lnTo>
                  <a:cubicBezTo>
                    <a:pt x="43053" y="576326"/>
                    <a:pt x="0" y="533273"/>
                    <a:pt x="0" y="480187"/>
                  </a:cubicBezTo>
                  <a:close/>
                </a:path>
              </a:pathLst>
            </a:custGeom>
            <a:solidFill>
              <a:srgbClr val="FFFBEB"/>
            </a:solidFill>
          </p:spPr>
          <p:txBody>
            <a:bodyPr/>
            <a:lstStyle/>
            <a:p>
              <a:endParaRPr lang="ja-JP" altLang="en-US"/>
            </a:p>
          </p:txBody>
        </p:sp>
        <p:sp>
          <p:nvSpPr>
            <p:cNvPr id="45" name="Freeform 45"/>
            <p:cNvSpPr/>
            <p:nvPr/>
          </p:nvSpPr>
          <p:spPr>
            <a:xfrm>
              <a:off x="0" y="0"/>
              <a:ext cx="1333754" cy="576580"/>
            </a:xfrm>
            <a:custGeom>
              <a:avLst/>
              <a:gdLst/>
              <a:ahLst/>
              <a:cxnLst/>
              <a:rect l="l" t="t" r="r" b="b"/>
              <a:pathLst>
                <a:path w="1333754" h="576580">
                  <a:moveTo>
                    <a:pt x="0" y="96139"/>
                  </a:moveTo>
                  <a:cubicBezTo>
                    <a:pt x="0" y="43053"/>
                    <a:pt x="43053" y="0"/>
                    <a:pt x="96139" y="0"/>
                  </a:cubicBezTo>
                  <a:lnTo>
                    <a:pt x="1237615" y="0"/>
                  </a:lnTo>
                  <a:lnTo>
                    <a:pt x="1237615" y="127"/>
                  </a:lnTo>
                  <a:lnTo>
                    <a:pt x="1237615" y="0"/>
                  </a:lnTo>
                  <a:cubicBezTo>
                    <a:pt x="1290701" y="0"/>
                    <a:pt x="1333754" y="43053"/>
                    <a:pt x="1333754" y="96139"/>
                  </a:cubicBezTo>
                  <a:lnTo>
                    <a:pt x="1333627" y="96139"/>
                  </a:lnTo>
                  <a:lnTo>
                    <a:pt x="1333754" y="96139"/>
                  </a:lnTo>
                  <a:lnTo>
                    <a:pt x="1333754" y="480314"/>
                  </a:lnTo>
                  <a:lnTo>
                    <a:pt x="1333627" y="480314"/>
                  </a:lnTo>
                  <a:lnTo>
                    <a:pt x="1333754" y="480314"/>
                  </a:lnTo>
                  <a:cubicBezTo>
                    <a:pt x="1333754" y="533400"/>
                    <a:pt x="1290701" y="576453"/>
                    <a:pt x="1237615" y="576453"/>
                  </a:cubicBezTo>
                  <a:lnTo>
                    <a:pt x="1237615" y="576326"/>
                  </a:lnTo>
                  <a:lnTo>
                    <a:pt x="1237615" y="576453"/>
                  </a:lnTo>
                  <a:lnTo>
                    <a:pt x="96139" y="576453"/>
                  </a:lnTo>
                  <a:lnTo>
                    <a:pt x="96139" y="576326"/>
                  </a:lnTo>
                  <a:lnTo>
                    <a:pt x="96139"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237615" y="576199"/>
                  </a:lnTo>
                  <a:cubicBezTo>
                    <a:pt x="1290574" y="576199"/>
                    <a:pt x="1333500" y="533273"/>
                    <a:pt x="1333500" y="480314"/>
                  </a:cubicBezTo>
                  <a:lnTo>
                    <a:pt x="1333500" y="96139"/>
                  </a:lnTo>
                  <a:cubicBezTo>
                    <a:pt x="1333500" y="43180"/>
                    <a:pt x="1290574" y="254"/>
                    <a:pt x="1237615" y="254"/>
                  </a:cubicBezTo>
                  <a:lnTo>
                    <a:pt x="96139" y="254"/>
                  </a:lnTo>
                  <a:lnTo>
                    <a:pt x="96139" y="127"/>
                  </a:lnTo>
                  <a:lnTo>
                    <a:pt x="96139" y="254"/>
                  </a:lnTo>
                  <a:cubicBezTo>
                    <a:pt x="43180" y="254"/>
                    <a:pt x="254" y="43180"/>
                    <a:pt x="254" y="96139"/>
                  </a:cubicBezTo>
                  <a:close/>
                </a:path>
              </a:pathLst>
            </a:custGeom>
            <a:solidFill>
              <a:srgbClr val="FED7AA"/>
            </a:solidFill>
          </p:spPr>
          <p:txBody>
            <a:bodyPr/>
            <a:lstStyle/>
            <a:p>
              <a:endParaRPr lang="ja-JP" altLang="en-US"/>
            </a:p>
          </p:txBody>
        </p:sp>
      </p:grpSp>
      <p:sp>
        <p:nvSpPr>
          <p:cNvPr id="47" name="Freeform 47"/>
          <p:cNvSpPr/>
          <p:nvPr/>
        </p:nvSpPr>
        <p:spPr>
          <a:xfrm>
            <a:off x="800100" y="5293644"/>
            <a:ext cx="1143000" cy="432196"/>
          </a:xfrm>
          <a:custGeom>
            <a:avLst/>
            <a:gdLst/>
            <a:ahLst/>
            <a:cxnLst/>
            <a:rect l="l" t="t" r="r" b="b"/>
            <a:pathLst>
              <a:path w="1524000" h="576261">
                <a:moveTo>
                  <a:pt x="0" y="0"/>
                </a:moveTo>
                <a:lnTo>
                  <a:pt x="1524000" y="0"/>
                </a:lnTo>
                <a:lnTo>
                  <a:pt x="1524000" y="576261"/>
                </a:lnTo>
                <a:lnTo>
                  <a:pt x="0" y="576261"/>
                </a:lnTo>
                <a:close/>
              </a:path>
            </a:pathLst>
          </a:custGeom>
          <a:solidFill>
            <a:srgbClr val="000000">
              <a:alpha val="0"/>
            </a:srgbClr>
          </a:solidFill>
        </p:spPr>
        <p:txBody>
          <a:bodyPr/>
          <a:lstStyle/>
          <a:p>
            <a:endParaRPr lang="ja-JP" altLang="en-US"/>
          </a:p>
        </p:txBody>
      </p:sp>
      <p:sp>
        <p:nvSpPr>
          <p:cNvPr id="48" name="TextBox 48"/>
          <p:cNvSpPr txBox="1"/>
          <p:nvPr/>
        </p:nvSpPr>
        <p:spPr>
          <a:xfrm>
            <a:off x="800100" y="5293644"/>
            <a:ext cx="1143000" cy="432196"/>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1〜8日</a:t>
            </a:r>
          </a:p>
        </p:txBody>
      </p:sp>
      <p:sp>
        <p:nvSpPr>
          <p:cNvPr id="51" name="TextBox 51"/>
          <p:cNvSpPr txBox="1"/>
          <p:nvPr/>
        </p:nvSpPr>
        <p:spPr>
          <a:xfrm>
            <a:off x="800100" y="5890148"/>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対策</a:t>
            </a:r>
          </a:p>
        </p:txBody>
      </p:sp>
      <p:sp>
        <p:nvSpPr>
          <p:cNvPr id="53" name="Freeform 53"/>
          <p:cNvSpPr/>
          <p:nvPr/>
        </p:nvSpPr>
        <p:spPr>
          <a:xfrm>
            <a:off x="800096" y="6440212"/>
            <a:ext cx="1242357"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54" name="Freeform 54"/>
          <p:cNvSpPr/>
          <p:nvPr/>
        </p:nvSpPr>
        <p:spPr>
          <a:xfrm>
            <a:off x="800001" y="6440117"/>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sp>
        <p:nvSpPr>
          <p:cNvPr id="56" name="Freeform 56"/>
          <p:cNvSpPr/>
          <p:nvPr/>
        </p:nvSpPr>
        <p:spPr>
          <a:xfrm>
            <a:off x="800100" y="6440216"/>
            <a:ext cx="460772" cy="371476"/>
          </a:xfrm>
          <a:custGeom>
            <a:avLst/>
            <a:gdLst/>
            <a:ahLst/>
            <a:cxnLst/>
            <a:rect l="l" t="t" r="r" b="b"/>
            <a:pathLst>
              <a:path w="990600" h="495301">
                <a:moveTo>
                  <a:pt x="0" y="0"/>
                </a:moveTo>
                <a:lnTo>
                  <a:pt x="990600" y="0"/>
                </a:lnTo>
                <a:lnTo>
                  <a:pt x="990600" y="495301"/>
                </a:lnTo>
                <a:lnTo>
                  <a:pt x="0" y="495301"/>
                </a:lnTo>
                <a:close/>
              </a:path>
            </a:pathLst>
          </a:custGeom>
          <a:solidFill>
            <a:srgbClr val="000000">
              <a:alpha val="0"/>
            </a:srgbClr>
          </a:solidFill>
        </p:spPr>
        <p:txBody>
          <a:bodyPr/>
          <a:lstStyle/>
          <a:p>
            <a:endParaRPr lang="ja-JP" altLang="en-US"/>
          </a:p>
        </p:txBody>
      </p:sp>
      <p:sp>
        <p:nvSpPr>
          <p:cNvPr id="57" name="TextBox 57"/>
          <p:cNvSpPr txBox="1"/>
          <p:nvPr/>
        </p:nvSpPr>
        <p:spPr>
          <a:xfrm>
            <a:off x="800100" y="6433072"/>
            <a:ext cx="7429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加熱</a:t>
            </a:r>
          </a:p>
        </p:txBody>
      </p:sp>
      <p:sp>
        <p:nvSpPr>
          <p:cNvPr id="59" name="Freeform 59"/>
          <p:cNvSpPr/>
          <p:nvPr/>
        </p:nvSpPr>
        <p:spPr>
          <a:xfrm>
            <a:off x="1485900" y="6468792"/>
            <a:ext cx="3543300" cy="285750"/>
          </a:xfrm>
          <a:custGeom>
            <a:avLst/>
            <a:gdLst/>
            <a:ahLst/>
            <a:cxnLst/>
            <a:rect l="l" t="t" r="r" b="b"/>
            <a:pathLst>
              <a:path w="4724400" h="381000">
                <a:moveTo>
                  <a:pt x="0" y="0"/>
                </a:moveTo>
                <a:lnTo>
                  <a:pt x="4724400" y="0"/>
                </a:lnTo>
                <a:lnTo>
                  <a:pt x="4724400" y="381000"/>
                </a:lnTo>
                <a:lnTo>
                  <a:pt x="0" y="381000"/>
                </a:lnTo>
                <a:close/>
              </a:path>
            </a:pathLst>
          </a:custGeom>
          <a:solidFill>
            <a:srgbClr val="000000">
              <a:alpha val="0"/>
            </a:srgbClr>
          </a:solidFill>
        </p:spPr>
        <p:txBody>
          <a:bodyPr/>
          <a:lstStyle/>
          <a:p>
            <a:endParaRPr lang="ja-JP" altLang="en-US"/>
          </a:p>
        </p:txBody>
      </p:sp>
      <p:sp>
        <p:nvSpPr>
          <p:cNvPr id="60" name="TextBox 60"/>
          <p:cNvSpPr txBox="1"/>
          <p:nvPr/>
        </p:nvSpPr>
        <p:spPr>
          <a:xfrm>
            <a:off x="2309153" y="6468792"/>
            <a:ext cx="3543300"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挽き肉・牛肉は中心までしっかり加熱</a:t>
            </a:r>
          </a:p>
        </p:txBody>
      </p:sp>
      <p:sp>
        <p:nvSpPr>
          <p:cNvPr id="62" name="Freeform 62"/>
          <p:cNvSpPr/>
          <p:nvPr/>
        </p:nvSpPr>
        <p:spPr>
          <a:xfrm>
            <a:off x="800096" y="6925988"/>
            <a:ext cx="1242357" cy="371475"/>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63" name="Freeform 63"/>
          <p:cNvSpPr/>
          <p:nvPr/>
        </p:nvSpPr>
        <p:spPr>
          <a:xfrm>
            <a:off x="800001" y="6925893"/>
            <a:ext cx="943166" cy="371666"/>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sp>
        <p:nvSpPr>
          <p:cNvPr id="65" name="Freeform 65"/>
          <p:cNvSpPr/>
          <p:nvPr/>
        </p:nvSpPr>
        <p:spPr>
          <a:xfrm>
            <a:off x="800100" y="6925992"/>
            <a:ext cx="600167" cy="371476"/>
          </a:xfrm>
          <a:custGeom>
            <a:avLst/>
            <a:gdLst/>
            <a:ahLst/>
            <a:cxnLst/>
            <a:rect l="l" t="t" r="r" b="b"/>
            <a:pathLst>
              <a:path w="1447800" h="495301">
                <a:moveTo>
                  <a:pt x="0" y="0"/>
                </a:moveTo>
                <a:lnTo>
                  <a:pt x="1447800" y="0"/>
                </a:lnTo>
                <a:lnTo>
                  <a:pt x="1447800" y="495301"/>
                </a:lnTo>
                <a:lnTo>
                  <a:pt x="0" y="495301"/>
                </a:lnTo>
                <a:close/>
              </a:path>
            </a:pathLst>
          </a:custGeom>
          <a:solidFill>
            <a:srgbClr val="000000">
              <a:alpha val="0"/>
            </a:srgbClr>
          </a:solidFill>
        </p:spPr>
        <p:txBody>
          <a:bodyPr/>
          <a:lstStyle/>
          <a:p>
            <a:endParaRPr lang="ja-JP" altLang="en-US"/>
          </a:p>
        </p:txBody>
      </p:sp>
      <p:sp>
        <p:nvSpPr>
          <p:cNvPr id="66" name="TextBox 66"/>
          <p:cNvSpPr txBox="1"/>
          <p:nvPr/>
        </p:nvSpPr>
        <p:spPr>
          <a:xfrm>
            <a:off x="800100" y="6918848"/>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野菜洗浄</a:t>
            </a:r>
          </a:p>
        </p:txBody>
      </p:sp>
      <p:sp>
        <p:nvSpPr>
          <p:cNvPr id="69" name="TextBox 69"/>
          <p:cNvSpPr txBox="1"/>
          <p:nvPr/>
        </p:nvSpPr>
        <p:spPr>
          <a:xfrm>
            <a:off x="2309153" y="6954566"/>
            <a:ext cx="334327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野菜は流水＋必要に応じて殺菌処理</a:t>
            </a:r>
          </a:p>
        </p:txBody>
      </p:sp>
      <p:sp>
        <p:nvSpPr>
          <p:cNvPr id="71" name="Freeform 71"/>
          <p:cNvSpPr/>
          <p:nvPr/>
        </p:nvSpPr>
        <p:spPr>
          <a:xfrm>
            <a:off x="800096" y="7411762"/>
            <a:ext cx="1242357"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p>
        </p:txBody>
      </p:sp>
      <p:sp>
        <p:nvSpPr>
          <p:cNvPr id="72" name="Freeform 72"/>
          <p:cNvSpPr/>
          <p:nvPr/>
        </p:nvSpPr>
        <p:spPr>
          <a:xfrm>
            <a:off x="800001" y="7411667"/>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p>
        </p:txBody>
      </p:sp>
      <p:sp>
        <p:nvSpPr>
          <p:cNvPr id="74" name="Freeform 74"/>
          <p:cNvSpPr/>
          <p:nvPr/>
        </p:nvSpPr>
        <p:spPr>
          <a:xfrm>
            <a:off x="800100" y="7411766"/>
            <a:ext cx="600167" cy="371476"/>
          </a:xfrm>
          <a:custGeom>
            <a:avLst/>
            <a:gdLst/>
            <a:ahLst/>
            <a:cxnLst/>
            <a:rect l="l" t="t" r="r" b="b"/>
            <a:pathLst>
              <a:path w="1219200" h="495301">
                <a:moveTo>
                  <a:pt x="0" y="0"/>
                </a:moveTo>
                <a:lnTo>
                  <a:pt x="1219200" y="0"/>
                </a:lnTo>
                <a:lnTo>
                  <a:pt x="1219200" y="495301"/>
                </a:lnTo>
                <a:lnTo>
                  <a:pt x="0" y="495301"/>
                </a:lnTo>
                <a:close/>
              </a:path>
            </a:pathLst>
          </a:custGeom>
          <a:solidFill>
            <a:srgbClr val="000000">
              <a:alpha val="0"/>
            </a:srgbClr>
          </a:solidFill>
        </p:spPr>
        <p:txBody>
          <a:bodyPr/>
          <a:lstStyle/>
          <a:p>
            <a:endParaRPr lang="ja-JP" altLang="en-US"/>
          </a:p>
        </p:txBody>
      </p:sp>
      <p:sp>
        <p:nvSpPr>
          <p:cNvPr id="75" name="TextBox 75"/>
          <p:cNvSpPr txBox="1"/>
          <p:nvPr/>
        </p:nvSpPr>
        <p:spPr>
          <a:xfrm>
            <a:off x="800100" y="7404622"/>
            <a:ext cx="9144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手洗い</a:t>
            </a:r>
          </a:p>
        </p:txBody>
      </p:sp>
      <p:sp>
        <p:nvSpPr>
          <p:cNvPr id="78" name="TextBox 78"/>
          <p:cNvSpPr txBox="1"/>
          <p:nvPr/>
        </p:nvSpPr>
        <p:spPr>
          <a:xfrm>
            <a:off x="2309153" y="7440342"/>
            <a:ext cx="374332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調理スタッフはトイレ後の手洗いを厳守</a:t>
            </a:r>
          </a:p>
        </p:txBody>
      </p:sp>
      <p:grpSp>
        <p:nvGrpSpPr>
          <p:cNvPr id="79" name="Group 79"/>
          <p:cNvGrpSpPr/>
          <p:nvPr/>
        </p:nvGrpSpPr>
        <p:grpSpPr>
          <a:xfrm>
            <a:off x="800001" y="7897443"/>
            <a:ext cx="1286074" cy="371674"/>
            <a:chOff x="0" y="0"/>
            <a:chExt cx="1714765" cy="495565"/>
          </a:xfrm>
        </p:grpSpPr>
        <p:sp>
          <p:nvSpPr>
            <p:cNvPr id="80" name="Freeform 80"/>
            <p:cNvSpPr/>
            <p:nvPr/>
          </p:nvSpPr>
          <p:spPr>
            <a:xfrm>
              <a:off x="127" y="127"/>
              <a:ext cx="1714500" cy="495300"/>
            </a:xfrm>
            <a:custGeom>
              <a:avLst/>
              <a:gdLst/>
              <a:ahLst/>
              <a:cxnLst/>
              <a:rect l="l" t="t" r="r" b="b"/>
              <a:pathLst>
                <a:path w="1714500" h="495300">
                  <a:moveTo>
                    <a:pt x="0" y="0"/>
                  </a:moveTo>
                  <a:lnTo>
                    <a:pt x="1714500" y="0"/>
                  </a:lnTo>
                  <a:lnTo>
                    <a:pt x="1714500" y="495300"/>
                  </a:lnTo>
                  <a:lnTo>
                    <a:pt x="0" y="495300"/>
                  </a:lnTo>
                  <a:close/>
                </a:path>
              </a:pathLst>
            </a:custGeom>
            <a:solidFill>
              <a:srgbClr val="F0FDF4"/>
            </a:solidFill>
          </p:spPr>
          <p:txBody>
            <a:bodyPr/>
            <a:lstStyle/>
            <a:p>
              <a:endParaRPr lang="ja-JP" altLang="en-US"/>
            </a:p>
          </p:txBody>
        </p:sp>
        <p:sp>
          <p:nvSpPr>
            <p:cNvPr id="81" name="Freeform 81"/>
            <p:cNvSpPr/>
            <p:nvPr/>
          </p:nvSpPr>
          <p:spPr>
            <a:xfrm>
              <a:off x="0" y="0"/>
              <a:ext cx="1714754" cy="495554"/>
            </a:xfrm>
            <a:custGeom>
              <a:avLst/>
              <a:gdLst/>
              <a:ahLst/>
              <a:cxnLst/>
              <a:rect l="l" t="t" r="r" b="b"/>
              <a:pathLst>
                <a:path w="1714754" h="495554">
                  <a:moveTo>
                    <a:pt x="127" y="0"/>
                  </a:moveTo>
                  <a:lnTo>
                    <a:pt x="1714627" y="0"/>
                  </a:lnTo>
                  <a:lnTo>
                    <a:pt x="1714754" y="127"/>
                  </a:lnTo>
                  <a:lnTo>
                    <a:pt x="1714754" y="495427"/>
                  </a:lnTo>
                  <a:lnTo>
                    <a:pt x="17146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714627" y="495300"/>
                  </a:lnTo>
                  <a:lnTo>
                    <a:pt x="1714627" y="495427"/>
                  </a:lnTo>
                  <a:lnTo>
                    <a:pt x="1714500" y="495427"/>
                  </a:lnTo>
                  <a:lnTo>
                    <a:pt x="1714500" y="127"/>
                  </a:lnTo>
                  <a:lnTo>
                    <a:pt x="1714627" y="127"/>
                  </a:lnTo>
                  <a:lnTo>
                    <a:pt x="1714627" y="254"/>
                  </a:lnTo>
                  <a:lnTo>
                    <a:pt x="127" y="254"/>
                  </a:lnTo>
                  <a:close/>
                </a:path>
              </a:pathLst>
            </a:custGeom>
            <a:solidFill>
              <a:srgbClr val="BBF7D0"/>
            </a:solidFill>
          </p:spPr>
          <p:txBody>
            <a:bodyPr/>
            <a:lstStyle/>
            <a:p>
              <a:endParaRPr lang="ja-JP" altLang="en-US"/>
            </a:p>
          </p:txBody>
        </p:sp>
      </p:grpSp>
      <p:sp>
        <p:nvSpPr>
          <p:cNvPr id="83" name="Freeform 83"/>
          <p:cNvSpPr/>
          <p:nvPr/>
        </p:nvSpPr>
        <p:spPr>
          <a:xfrm>
            <a:off x="800100" y="7897542"/>
            <a:ext cx="1428750" cy="371476"/>
          </a:xfrm>
          <a:custGeom>
            <a:avLst/>
            <a:gdLst/>
            <a:ahLst/>
            <a:cxnLst/>
            <a:rect l="l" t="t" r="r" b="b"/>
            <a:pathLst>
              <a:path w="1905000" h="495301">
                <a:moveTo>
                  <a:pt x="0" y="0"/>
                </a:moveTo>
                <a:lnTo>
                  <a:pt x="1905000" y="0"/>
                </a:lnTo>
                <a:lnTo>
                  <a:pt x="1905000" y="495301"/>
                </a:lnTo>
                <a:lnTo>
                  <a:pt x="0" y="495301"/>
                </a:lnTo>
                <a:close/>
              </a:path>
            </a:pathLst>
          </a:custGeom>
          <a:solidFill>
            <a:srgbClr val="000000">
              <a:alpha val="0"/>
            </a:srgbClr>
          </a:solidFill>
        </p:spPr>
        <p:txBody>
          <a:bodyPr/>
          <a:lstStyle/>
          <a:p>
            <a:endParaRPr lang="ja-JP" altLang="en-US"/>
          </a:p>
        </p:txBody>
      </p:sp>
      <p:sp>
        <p:nvSpPr>
          <p:cNvPr id="84" name="TextBox 84"/>
          <p:cNvSpPr txBox="1"/>
          <p:nvPr/>
        </p:nvSpPr>
        <p:spPr>
          <a:xfrm>
            <a:off x="800100" y="7890398"/>
            <a:ext cx="14287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二次感染防止</a:t>
            </a:r>
          </a:p>
        </p:txBody>
      </p:sp>
      <p:sp>
        <p:nvSpPr>
          <p:cNvPr id="86" name="Freeform 86"/>
          <p:cNvSpPr/>
          <p:nvPr/>
        </p:nvSpPr>
        <p:spPr>
          <a:xfrm>
            <a:off x="2171700" y="7926116"/>
            <a:ext cx="1743076" cy="285750"/>
          </a:xfrm>
          <a:custGeom>
            <a:avLst/>
            <a:gdLst/>
            <a:ahLst/>
            <a:cxnLst/>
            <a:rect l="l" t="t" r="r" b="b"/>
            <a:pathLst>
              <a:path w="2324101" h="381000">
                <a:moveTo>
                  <a:pt x="0" y="0"/>
                </a:moveTo>
                <a:lnTo>
                  <a:pt x="2324101" y="0"/>
                </a:lnTo>
                <a:lnTo>
                  <a:pt x="2324101" y="381000"/>
                </a:lnTo>
                <a:lnTo>
                  <a:pt x="0" y="381000"/>
                </a:lnTo>
                <a:close/>
              </a:path>
            </a:pathLst>
          </a:custGeom>
          <a:solidFill>
            <a:srgbClr val="000000">
              <a:alpha val="0"/>
            </a:srgbClr>
          </a:solidFill>
        </p:spPr>
        <p:txBody>
          <a:bodyPr/>
          <a:lstStyle/>
          <a:p>
            <a:endParaRPr lang="ja-JP" altLang="en-US"/>
          </a:p>
        </p:txBody>
      </p:sp>
      <p:sp>
        <p:nvSpPr>
          <p:cNvPr id="87" name="TextBox 87"/>
          <p:cNvSpPr txBox="1"/>
          <p:nvPr/>
        </p:nvSpPr>
        <p:spPr>
          <a:xfrm>
            <a:off x="2309153" y="7926116"/>
            <a:ext cx="174307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共用タオルの禁止</a:t>
            </a:r>
          </a:p>
        </p:txBody>
      </p:sp>
      <p:sp>
        <p:nvSpPr>
          <p:cNvPr id="89" name="Freeform 89"/>
          <p:cNvSpPr/>
          <p:nvPr/>
        </p:nvSpPr>
        <p:spPr>
          <a:xfrm>
            <a:off x="9372600" y="716370"/>
            <a:ext cx="8458200" cy="8160930"/>
          </a:xfrm>
          <a:custGeom>
            <a:avLst/>
            <a:gdLst/>
            <a:ahLst/>
            <a:cxnLst/>
            <a:rect l="l" t="t" r="r" b="b"/>
            <a:pathLst>
              <a:path w="11277600" h="10515600">
                <a:moveTo>
                  <a:pt x="0" y="0"/>
                </a:moveTo>
                <a:lnTo>
                  <a:pt x="11277600" y="0"/>
                </a:lnTo>
                <a:lnTo>
                  <a:pt x="11277600" y="10515600"/>
                </a:lnTo>
                <a:lnTo>
                  <a:pt x="0" y="10515600"/>
                </a:lnTo>
                <a:close/>
              </a:path>
            </a:pathLst>
          </a:custGeom>
          <a:solidFill>
            <a:srgbClr val="FFFFFF"/>
          </a:solidFill>
        </p:spPr>
        <p:txBody>
          <a:bodyPr/>
          <a:lstStyle/>
          <a:p>
            <a:endParaRPr lang="ja-JP" altLang="en-US"/>
          </a:p>
        </p:txBody>
      </p:sp>
      <p:sp>
        <p:nvSpPr>
          <p:cNvPr id="91" name="Freeform 91"/>
          <p:cNvSpPr/>
          <p:nvPr/>
        </p:nvSpPr>
        <p:spPr>
          <a:xfrm>
            <a:off x="93726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A16207"/>
          </a:solidFill>
        </p:spPr>
        <p:txBody>
          <a:bodyPr/>
          <a:lstStyle/>
          <a:p>
            <a:endParaRPr lang="ja-JP" altLang="en-US"/>
          </a:p>
        </p:txBody>
      </p:sp>
      <p:grpSp>
        <p:nvGrpSpPr>
          <p:cNvPr id="92" name="Group 92"/>
          <p:cNvGrpSpPr/>
          <p:nvPr/>
        </p:nvGrpSpPr>
        <p:grpSpPr>
          <a:xfrm>
            <a:off x="9601200" y="1002120"/>
            <a:ext cx="300038" cy="342900"/>
            <a:chOff x="0" y="0"/>
            <a:chExt cx="400051" cy="457200"/>
          </a:xfrm>
        </p:grpSpPr>
        <p:sp>
          <p:nvSpPr>
            <p:cNvPr id="93" name="Freeform 93" descr="preencoded.png"/>
            <p:cNvSpPr/>
            <p:nvPr/>
          </p:nvSpPr>
          <p:spPr>
            <a:xfrm>
              <a:off x="0" y="0"/>
              <a:ext cx="400050" cy="457200"/>
            </a:xfrm>
            <a:custGeom>
              <a:avLst/>
              <a:gdLst/>
              <a:ahLst/>
              <a:cxnLst/>
              <a:rect l="l" t="t" r="r" b="b"/>
              <a:pathLst>
                <a:path w="400050" h="457200">
                  <a:moveTo>
                    <a:pt x="0" y="0"/>
                  </a:moveTo>
                  <a:lnTo>
                    <a:pt x="400050" y="0"/>
                  </a:lnTo>
                  <a:lnTo>
                    <a:pt x="400050" y="457200"/>
                  </a:lnTo>
                  <a:lnTo>
                    <a:pt x="0" y="457200"/>
                  </a:lnTo>
                  <a:lnTo>
                    <a:pt x="0" y="0"/>
                  </a:lnTo>
                  <a:close/>
                </a:path>
              </a:pathLst>
            </a:custGeom>
            <a:blipFill>
              <a:blip r:embed="rId4"/>
              <a:stretch>
                <a:fillRect/>
              </a:stretch>
            </a:blipFill>
          </p:spPr>
          <p:txBody>
            <a:bodyPr/>
            <a:lstStyle/>
            <a:p>
              <a:endParaRPr lang="ja-JP" altLang="en-US"/>
            </a:p>
          </p:txBody>
        </p:sp>
      </p:grpSp>
      <p:sp>
        <p:nvSpPr>
          <p:cNvPr id="95" name="Freeform 95"/>
          <p:cNvSpPr/>
          <p:nvPr/>
        </p:nvSpPr>
        <p:spPr>
          <a:xfrm>
            <a:off x="10072688" y="944970"/>
            <a:ext cx="2200276" cy="457200"/>
          </a:xfrm>
          <a:custGeom>
            <a:avLst/>
            <a:gdLst/>
            <a:ahLst/>
            <a:cxnLst/>
            <a:rect l="l" t="t" r="r" b="b"/>
            <a:pathLst>
              <a:path w="2933701" h="609600">
                <a:moveTo>
                  <a:pt x="0" y="0"/>
                </a:moveTo>
                <a:lnTo>
                  <a:pt x="2933701" y="0"/>
                </a:lnTo>
                <a:lnTo>
                  <a:pt x="2933701" y="609600"/>
                </a:lnTo>
                <a:lnTo>
                  <a:pt x="0" y="6096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96" name="TextBox 96"/>
          <p:cNvSpPr txBox="1"/>
          <p:nvPr/>
        </p:nvSpPr>
        <p:spPr>
          <a:xfrm>
            <a:off x="10072688" y="937826"/>
            <a:ext cx="2200276" cy="464344"/>
          </a:xfrm>
          <a:prstGeom prst="rect">
            <a:avLst/>
          </a:prstGeom>
        </p:spPr>
        <p:txBody>
          <a:bodyPr lIns="0" tIns="0" rIns="0" bIns="0" rtlCol="0" anchor="ctr"/>
          <a:lstStyle/>
          <a:p>
            <a:pPr algn="l">
              <a:lnSpc>
                <a:spcPts val="3240"/>
              </a:lnSpc>
            </a:pPr>
            <a:r>
              <a:rPr lang="en-US" sz="2700" b="1" dirty="0">
                <a:solidFill>
                  <a:srgbClr val="FFFFFF"/>
                </a:solidFill>
                <a:latin typeface="游ゴシック" panose="020B0400000000000000" pitchFamily="50" charset="-128"/>
                <a:ea typeface="游ゴシック" panose="020B0400000000000000" pitchFamily="50" charset="-128"/>
                <a:cs typeface="Noto Sans Bold"/>
                <a:sym typeface="Noto Sans Bold"/>
              </a:rPr>
              <a:t>ウェルシュ菌</a:t>
            </a:r>
          </a:p>
        </p:txBody>
      </p:sp>
      <p:sp>
        <p:nvSpPr>
          <p:cNvPr id="99" name="TextBox 99"/>
          <p:cNvSpPr txBox="1"/>
          <p:nvPr/>
        </p:nvSpPr>
        <p:spPr>
          <a:xfrm>
            <a:off x="9715500" y="185222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sp>
        <p:nvSpPr>
          <p:cNvPr id="101" name="Freeform 101"/>
          <p:cNvSpPr/>
          <p:nvPr/>
        </p:nvSpPr>
        <p:spPr>
          <a:xfrm>
            <a:off x="9715500" y="2373720"/>
            <a:ext cx="7915277" cy="342900"/>
          </a:xfrm>
          <a:custGeom>
            <a:avLst/>
            <a:gdLst/>
            <a:ahLst/>
            <a:cxnLst/>
            <a:rect l="l" t="t" r="r" b="b"/>
            <a:pathLst>
              <a:path w="10553702" h="457200">
                <a:moveTo>
                  <a:pt x="0" y="0"/>
                </a:moveTo>
                <a:lnTo>
                  <a:pt x="10553702" y="0"/>
                </a:lnTo>
                <a:lnTo>
                  <a:pt x="10553702" y="457200"/>
                </a:lnTo>
                <a:lnTo>
                  <a:pt x="0" y="457200"/>
                </a:lnTo>
                <a:close/>
              </a:path>
            </a:pathLst>
          </a:custGeom>
          <a:solidFill>
            <a:srgbClr val="000000">
              <a:alpha val="0"/>
            </a:srgbClr>
          </a:solidFill>
        </p:spPr>
        <p:txBody>
          <a:bodyPr/>
          <a:lstStyle/>
          <a:p>
            <a:endParaRPr lang="ja-JP" altLang="en-US"/>
          </a:p>
        </p:txBody>
      </p:sp>
      <p:sp>
        <p:nvSpPr>
          <p:cNvPr id="102" name="TextBox 102"/>
          <p:cNvSpPr txBox="1"/>
          <p:nvPr/>
        </p:nvSpPr>
        <p:spPr>
          <a:xfrm>
            <a:off x="9715500" y="2380864"/>
            <a:ext cx="7915276" cy="335756"/>
          </a:xfrm>
          <a:prstGeom prst="rect">
            <a:avLst/>
          </a:prstGeom>
        </p:spPr>
        <p:txBody>
          <a:bodyPr lIns="0" tIns="0" rIns="0" bIns="0" rtlCol="0" anchor="ctr"/>
          <a:lstStyle/>
          <a:p>
            <a:pPr algn="l">
              <a:lnSpc>
                <a:spcPts val="2160"/>
              </a:lnSpc>
            </a:pP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カレー、シチュー、煮物などの大量調理後の常温放置</a:t>
            </a:r>
          </a:p>
        </p:txBody>
      </p:sp>
      <p:sp>
        <p:nvSpPr>
          <p:cNvPr id="105" name="TextBox 105"/>
          <p:cNvSpPr txBox="1"/>
          <p:nvPr/>
        </p:nvSpPr>
        <p:spPr>
          <a:xfrm>
            <a:off x="9715500" y="2938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nvGrpSpPr>
          <p:cNvPr id="106" name="Group 106"/>
          <p:cNvGrpSpPr/>
          <p:nvPr/>
        </p:nvGrpSpPr>
        <p:grpSpPr>
          <a:xfrm>
            <a:off x="9715401" y="3459471"/>
            <a:ext cx="1371798" cy="428824"/>
            <a:chOff x="0" y="0"/>
            <a:chExt cx="1829064" cy="571765"/>
          </a:xfrm>
        </p:grpSpPr>
        <p:sp>
          <p:nvSpPr>
            <p:cNvPr id="107" name="Freeform 107"/>
            <p:cNvSpPr/>
            <p:nvPr/>
          </p:nvSpPr>
          <p:spPr>
            <a:xfrm>
              <a:off x="127" y="127"/>
              <a:ext cx="1828800" cy="571500"/>
            </a:xfrm>
            <a:custGeom>
              <a:avLst/>
              <a:gdLst/>
              <a:ahLst/>
              <a:cxnLst/>
              <a:rect l="l" t="t" r="r" b="b"/>
              <a:pathLst>
                <a:path w="1828800" h="571500">
                  <a:moveTo>
                    <a:pt x="0" y="95250"/>
                  </a:moveTo>
                  <a:cubicBezTo>
                    <a:pt x="0" y="42672"/>
                    <a:pt x="42672" y="0"/>
                    <a:pt x="95250" y="0"/>
                  </a:cubicBezTo>
                  <a:lnTo>
                    <a:pt x="1733550" y="0"/>
                  </a:lnTo>
                  <a:cubicBezTo>
                    <a:pt x="1786128" y="0"/>
                    <a:pt x="1828800" y="42672"/>
                    <a:pt x="1828800" y="95250"/>
                  </a:cubicBezTo>
                  <a:lnTo>
                    <a:pt x="1828800" y="476250"/>
                  </a:lnTo>
                  <a:cubicBezTo>
                    <a:pt x="1828800" y="528828"/>
                    <a:pt x="1786128" y="571500"/>
                    <a:pt x="17335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08" name="Freeform 108"/>
            <p:cNvSpPr/>
            <p:nvPr/>
          </p:nvSpPr>
          <p:spPr>
            <a:xfrm>
              <a:off x="0" y="0"/>
              <a:ext cx="1829054" cy="571754"/>
            </a:xfrm>
            <a:custGeom>
              <a:avLst/>
              <a:gdLst/>
              <a:ahLst/>
              <a:cxnLst/>
              <a:rect l="l" t="t" r="r" b="b"/>
              <a:pathLst>
                <a:path w="1829054" h="571754">
                  <a:moveTo>
                    <a:pt x="0" y="95377"/>
                  </a:moveTo>
                  <a:cubicBezTo>
                    <a:pt x="0" y="42672"/>
                    <a:pt x="42672" y="0"/>
                    <a:pt x="95377" y="0"/>
                  </a:cubicBezTo>
                  <a:lnTo>
                    <a:pt x="1733677" y="0"/>
                  </a:lnTo>
                  <a:lnTo>
                    <a:pt x="1733677" y="127"/>
                  </a:lnTo>
                  <a:lnTo>
                    <a:pt x="1733677" y="0"/>
                  </a:lnTo>
                  <a:cubicBezTo>
                    <a:pt x="1786382" y="0"/>
                    <a:pt x="1829054" y="42672"/>
                    <a:pt x="1829054" y="95377"/>
                  </a:cubicBezTo>
                  <a:lnTo>
                    <a:pt x="1828927" y="95377"/>
                  </a:lnTo>
                  <a:lnTo>
                    <a:pt x="1829054" y="95377"/>
                  </a:lnTo>
                  <a:lnTo>
                    <a:pt x="1829054" y="476377"/>
                  </a:lnTo>
                  <a:lnTo>
                    <a:pt x="1828927" y="476377"/>
                  </a:lnTo>
                  <a:lnTo>
                    <a:pt x="1829054" y="476377"/>
                  </a:lnTo>
                  <a:cubicBezTo>
                    <a:pt x="1829054" y="529082"/>
                    <a:pt x="1786382" y="571754"/>
                    <a:pt x="1733677" y="571754"/>
                  </a:cubicBezTo>
                  <a:lnTo>
                    <a:pt x="1733677" y="571627"/>
                  </a:lnTo>
                  <a:lnTo>
                    <a:pt x="17336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1733677" y="571500"/>
                  </a:lnTo>
                  <a:cubicBezTo>
                    <a:pt x="1786255" y="571500"/>
                    <a:pt x="1828800" y="528955"/>
                    <a:pt x="1828800" y="476377"/>
                  </a:cubicBezTo>
                  <a:lnTo>
                    <a:pt x="1828800" y="95377"/>
                  </a:lnTo>
                  <a:cubicBezTo>
                    <a:pt x="1828800" y="42799"/>
                    <a:pt x="1786255" y="254"/>
                    <a:pt x="1733677" y="254"/>
                  </a:cubicBezTo>
                  <a:lnTo>
                    <a:pt x="95377" y="254"/>
                  </a:lnTo>
                  <a:lnTo>
                    <a:pt x="95377" y="127"/>
                  </a:lnTo>
                  <a:lnTo>
                    <a:pt x="95377" y="254"/>
                  </a:lnTo>
                  <a:cubicBezTo>
                    <a:pt x="42926" y="254"/>
                    <a:pt x="254" y="42799"/>
                    <a:pt x="254" y="95377"/>
                  </a:cubicBezTo>
                  <a:close/>
                </a:path>
              </a:pathLst>
            </a:custGeom>
            <a:solidFill>
              <a:srgbClr val="FECACA"/>
            </a:solidFill>
          </p:spPr>
          <p:txBody>
            <a:bodyPr/>
            <a:lstStyle/>
            <a:p>
              <a:endParaRPr lang="ja-JP" altLang="en-US"/>
            </a:p>
          </p:txBody>
        </p:sp>
      </p:grpSp>
      <p:sp>
        <p:nvSpPr>
          <p:cNvPr id="110" name="Freeform 110"/>
          <p:cNvSpPr/>
          <p:nvPr/>
        </p:nvSpPr>
        <p:spPr>
          <a:xfrm>
            <a:off x="9715500" y="3459570"/>
            <a:ext cx="1514476" cy="428626"/>
          </a:xfrm>
          <a:custGeom>
            <a:avLst/>
            <a:gdLst/>
            <a:ahLst/>
            <a:cxnLst/>
            <a:rect l="l" t="t" r="r" b="b"/>
            <a:pathLst>
              <a:path w="2019301" h="571501">
                <a:moveTo>
                  <a:pt x="0" y="0"/>
                </a:moveTo>
                <a:lnTo>
                  <a:pt x="2019301" y="0"/>
                </a:lnTo>
                <a:lnTo>
                  <a:pt x="2019301" y="571501"/>
                </a:lnTo>
                <a:lnTo>
                  <a:pt x="0" y="571501"/>
                </a:lnTo>
                <a:close/>
              </a:path>
            </a:pathLst>
          </a:custGeom>
          <a:solidFill>
            <a:srgbClr val="000000">
              <a:alpha val="0"/>
            </a:srgbClr>
          </a:solidFill>
        </p:spPr>
        <p:txBody>
          <a:bodyPr/>
          <a:lstStyle/>
          <a:p>
            <a:endParaRPr lang="ja-JP" altLang="en-US"/>
          </a:p>
        </p:txBody>
      </p:sp>
      <p:sp>
        <p:nvSpPr>
          <p:cNvPr id="111" name="TextBox 111"/>
          <p:cNvSpPr txBox="1"/>
          <p:nvPr/>
        </p:nvSpPr>
        <p:spPr>
          <a:xfrm>
            <a:off x="9715500" y="3459570"/>
            <a:ext cx="1514476"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軽度の下痢</a:t>
            </a:r>
          </a:p>
        </p:txBody>
      </p:sp>
      <p:grpSp>
        <p:nvGrpSpPr>
          <p:cNvPr id="112" name="Group 112"/>
          <p:cNvGrpSpPr/>
          <p:nvPr/>
        </p:nvGrpSpPr>
        <p:grpSpPr>
          <a:xfrm>
            <a:off x="11172727" y="3459471"/>
            <a:ext cx="971748" cy="428824"/>
            <a:chOff x="0" y="0"/>
            <a:chExt cx="1295664" cy="571765"/>
          </a:xfrm>
        </p:grpSpPr>
        <p:sp>
          <p:nvSpPr>
            <p:cNvPr id="113" name="Freeform 113"/>
            <p:cNvSpPr/>
            <p:nvPr/>
          </p:nvSpPr>
          <p:spPr>
            <a:xfrm>
              <a:off x="127" y="127"/>
              <a:ext cx="1295400" cy="571500"/>
            </a:xfrm>
            <a:custGeom>
              <a:avLst/>
              <a:gdLst/>
              <a:ahLst/>
              <a:cxnLst/>
              <a:rect l="l" t="t" r="r" b="b"/>
              <a:pathLst>
                <a:path w="1295400" h="571500">
                  <a:moveTo>
                    <a:pt x="0" y="95250"/>
                  </a:moveTo>
                  <a:cubicBezTo>
                    <a:pt x="0" y="42672"/>
                    <a:pt x="42672" y="0"/>
                    <a:pt x="95250" y="0"/>
                  </a:cubicBezTo>
                  <a:lnTo>
                    <a:pt x="1200150" y="0"/>
                  </a:lnTo>
                  <a:cubicBezTo>
                    <a:pt x="1252728" y="0"/>
                    <a:pt x="1295400" y="42672"/>
                    <a:pt x="1295400" y="95250"/>
                  </a:cubicBezTo>
                  <a:lnTo>
                    <a:pt x="1295400" y="476250"/>
                  </a:lnTo>
                  <a:cubicBezTo>
                    <a:pt x="1295400" y="528828"/>
                    <a:pt x="1252728" y="571500"/>
                    <a:pt x="12001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14" name="Freeform 114"/>
            <p:cNvSpPr/>
            <p:nvPr/>
          </p:nvSpPr>
          <p:spPr>
            <a:xfrm>
              <a:off x="0" y="0"/>
              <a:ext cx="1295654" cy="571754"/>
            </a:xfrm>
            <a:custGeom>
              <a:avLst/>
              <a:gdLst/>
              <a:ahLst/>
              <a:cxnLst/>
              <a:rect l="l" t="t" r="r" b="b"/>
              <a:pathLst>
                <a:path w="1295654" h="571754">
                  <a:moveTo>
                    <a:pt x="0" y="95377"/>
                  </a:moveTo>
                  <a:cubicBezTo>
                    <a:pt x="0" y="42672"/>
                    <a:pt x="42672" y="0"/>
                    <a:pt x="95377" y="0"/>
                  </a:cubicBezTo>
                  <a:lnTo>
                    <a:pt x="1200277" y="0"/>
                  </a:lnTo>
                  <a:lnTo>
                    <a:pt x="1200277" y="127"/>
                  </a:lnTo>
                  <a:lnTo>
                    <a:pt x="1200277" y="0"/>
                  </a:lnTo>
                  <a:cubicBezTo>
                    <a:pt x="1252982" y="0"/>
                    <a:pt x="1295654" y="42672"/>
                    <a:pt x="1295654" y="95377"/>
                  </a:cubicBezTo>
                  <a:lnTo>
                    <a:pt x="1295527" y="95377"/>
                  </a:lnTo>
                  <a:lnTo>
                    <a:pt x="1295654" y="95377"/>
                  </a:lnTo>
                  <a:lnTo>
                    <a:pt x="1295654" y="476377"/>
                  </a:lnTo>
                  <a:lnTo>
                    <a:pt x="1295527" y="476377"/>
                  </a:lnTo>
                  <a:lnTo>
                    <a:pt x="1295654" y="476377"/>
                  </a:lnTo>
                  <a:cubicBezTo>
                    <a:pt x="1295654" y="529082"/>
                    <a:pt x="1252982" y="571754"/>
                    <a:pt x="1200277" y="571754"/>
                  </a:cubicBezTo>
                  <a:lnTo>
                    <a:pt x="1200277" y="571627"/>
                  </a:lnTo>
                  <a:lnTo>
                    <a:pt x="12002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1200277" y="571500"/>
                  </a:lnTo>
                  <a:cubicBezTo>
                    <a:pt x="1252855" y="571500"/>
                    <a:pt x="1295400" y="528955"/>
                    <a:pt x="1295400" y="476377"/>
                  </a:cubicBezTo>
                  <a:lnTo>
                    <a:pt x="1295400" y="95377"/>
                  </a:lnTo>
                  <a:cubicBezTo>
                    <a:pt x="1295400" y="42799"/>
                    <a:pt x="1252855" y="254"/>
                    <a:pt x="12002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116" name="Freeform 116"/>
          <p:cNvSpPr/>
          <p:nvPr/>
        </p:nvSpPr>
        <p:spPr>
          <a:xfrm>
            <a:off x="11172826" y="3459570"/>
            <a:ext cx="1114426" cy="428626"/>
          </a:xfrm>
          <a:custGeom>
            <a:avLst/>
            <a:gdLst/>
            <a:ahLst/>
            <a:cxnLst/>
            <a:rect l="l" t="t" r="r" b="b"/>
            <a:pathLst>
              <a:path w="1485901" h="571501">
                <a:moveTo>
                  <a:pt x="0" y="0"/>
                </a:moveTo>
                <a:lnTo>
                  <a:pt x="1485901" y="0"/>
                </a:lnTo>
                <a:lnTo>
                  <a:pt x="1485901" y="571501"/>
                </a:lnTo>
                <a:lnTo>
                  <a:pt x="0" y="571501"/>
                </a:lnTo>
                <a:close/>
              </a:path>
            </a:pathLst>
          </a:custGeom>
          <a:solidFill>
            <a:srgbClr val="000000">
              <a:alpha val="0"/>
            </a:srgbClr>
          </a:solidFill>
        </p:spPr>
        <p:txBody>
          <a:bodyPr/>
          <a:lstStyle/>
          <a:p>
            <a:endParaRPr lang="ja-JP" altLang="en-US" b="1" dirty="0">
              <a:latin typeface="游ゴシック" panose="020B0400000000000000" pitchFamily="50" charset="-128"/>
              <a:ea typeface="游ゴシック" panose="020B0400000000000000" pitchFamily="50" charset="-128"/>
            </a:endParaRPr>
          </a:p>
        </p:txBody>
      </p:sp>
      <p:sp>
        <p:nvSpPr>
          <p:cNvPr id="117" name="TextBox 117"/>
          <p:cNvSpPr txBox="1"/>
          <p:nvPr/>
        </p:nvSpPr>
        <p:spPr>
          <a:xfrm>
            <a:off x="11172826" y="3459570"/>
            <a:ext cx="1114426"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膨満感</a:t>
            </a:r>
          </a:p>
        </p:txBody>
      </p:sp>
      <p:sp>
        <p:nvSpPr>
          <p:cNvPr id="119" name="Freeform 119"/>
          <p:cNvSpPr/>
          <p:nvPr/>
        </p:nvSpPr>
        <p:spPr>
          <a:xfrm>
            <a:off x="9715500" y="3973920"/>
            <a:ext cx="7915277" cy="285750"/>
          </a:xfrm>
          <a:custGeom>
            <a:avLst/>
            <a:gdLst/>
            <a:ahLst/>
            <a:cxnLst/>
            <a:rect l="l" t="t" r="r" b="b"/>
            <a:pathLst>
              <a:path w="10553702" h="381000">
                <a:moveTo>
                  <a:pt x="0" y="0"/>
                </a:moveTo>
                <a:lnTo>
                  <a:pt x="10553702" y="0"/>
                </a:lnTo>
                <a:lnTo>
                  <a:pt x="10553702" y="381000"/>
                </a:lnTo>
                <a:lnTo>
                  <a:pt x="0" y="381000"/>
                </a:lnTo>
                <a:close/>
              </a:path>
            </a:pathLst>
          </a:custGeom>
          <a:solidFill>
            <a:srgbClr val="000000">
              <a:alpha val="0"/>
            </a:srgbClr>
          </a:solidFill>
        </p:spPr>
        <p:txBody>
          <a:bodyPr/>
          <a:lstStyle/>
          <a:p>
            <a:endParaRPr lang="ja-JP" altLang="en-US"/>
          </a:p>
        </p:txBody>
      </p:sp>
      <p:sp>
        <p:nvSpPr>
          <p:cNvPr id="120" name="TextBox 120"/>
          <p:cNvSpPr txBox="1"/>
          <p:nvPr/>
        </p:nvSpPr>
        <p:spPr>
          <a:xfrm>
            <a:off x="9715500" y="3973920"/>
            <a:ext cx="7915276" cy="285750"/>
          </a:xfrm>
          <a:prstGeom prst="rect">
            <a:avLst/>
          </a:prstGeom>
        </p:spPr>
        <p:txBody>
          <a:bodyPr lIns="0" tIns="0" rIns="0" bIns="0" rtlCol="0" anchor="ctr"/>
          <a:lstStyle/>
          <a:p>
            <a:pPr algn="l">
              <a:lnSpc>
                <a:spcPts val="1891"/>
              </a:lnSpc>
            </a:pPr>
            <a:r>
              <a:rPr lang="en-US" sz="1575" dirty="0">
                <a:solidFill>
                  <a:srgbClr val="4B5563"/>
                </a:solidFill>
                <a:latin typeface="游ゴシック" panose="020B0400000000000000" pitchFamily="50" charset="-128"/>
                <a:ea typeface="游ゴシック" panose="020B0400000000000000" pitchFamily="50" charset="-128"/>
                <a:cs typeface="Noto Sans"/>
                <a:sym typeface="Noto Sans"/>
              </a:rPr>
              <a:t>（毒素による）</a:t>
            </a:r>
          </a:p>
        </p:txBody>
      </p:sp>
      <p:sp>
        <p:nvSpPr>
          <p:cNvPr id="123" name="TextBox 123"/>
          <p:cNvSpPr txBox="1"/>
          <p:nvPr/>
        </p:nvSpPr>
        <p:spPr>
          <a:xfrm>
            <a:off x="9715500" y="4632848"/>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nvGrpSpPr>
          <p:cNvPr id="124" name="Group 124"/>
          <p:cNvGrpSpPr/>
          <p:nvPr/>
        </p:nvGrpSpPr>
        <p:grpSpPr>
          <a:xfrm>
            <a:off x="9715401" y="5122095"/>
            <a:ext cx="1314648" cy="432394"/>
            <a:chOff x="0" y="0"/>
            <a:chExt cx="1752864" cy="576525"/>
          </a:xfrm>
        </p:grpSpPr>
        <p:sp>
          <p:nvSpPr>
            <p:cNvPr id="125" name="Freeform 125"/>
            <p:cNvSpPr/>
            <p:nvPr/>
          </p:nvSpPr>
          <p:spPr>
            <a:xfrm>
              <a:off x="127" y="127"/>
              <a:ext cx="1752600" cy="576326"/>
            </a:xfrm>
            <a:custGeom>
              <a:avLst/>
              <a:gdLst/>
              <a:ahLst/>
              <a:cxnLst/>
              <a:rect l="l" t="t" r="r" b="b"/>
              <a:pathLst>
                <a:path w="1752600" h="576326">
                  <a:moveTo>
                    <a:pt x="0" y="96012"/>
                  </a:moveTo>
                  <a:cubicBezTo>
                    <a:pt x="0" y="43053"/>
                    <a:pt x="43053" y="0"/>
                    <a:pt x="96139" y="0"/>
                  </a:cubicBezTo>
                  <a:lnTo>
                    <a:pt x="1656588" y="0"/>
                  </a:lnTo>
                  <a:cubicBezTo>
                    <a:pt x="1709674" y="0"/>
                    <a:pt x="1752600" y="43053"/>
                    <a:pt x="1752600" y="96012"/>
                  </a:cubicBezTo>
                  <a:lnTo>
                    <a:pt x="1752600" y="480187"/>
                  </a:lnTo>
                  <a:cubicBezTo>
                    <a:pt x="1752600" y="533273"/>
                    <a:pt x="1709547" y="576199"/>
                    <a:pt x="1656588" y="576199"/>
                  </a:cubicBezTo>
                  <a:lnTo>
                    <a:pt x="96139" y="576199"/>
                  </a:lnTo>
                  <a:cubicBezTo>
                    <a:pt x="43053" y="576326"/>
                    <a:pt x="0" y="533273"/>
                    <a:pt x="0" y="480187"/>
                  </a:cubicBezTo>
                  <a:close/>
                </a:path>
              </a:pathLst>
            </a:custGeom>
            <a:solidFill>
              <a:srgbClr val="FFFBEB"/>
            </a:solidFill>
          </p:spPr>
          <p:txBody>
            <a:bodyPr/>
            <a:lstStyle/>
            <a:p>
              <a:endParaRPr lang="ja-JP" altLang="en-US"/>
            </a:p>
          </p:txBody>
        </p:sp>
        <p:sp>
          <p:nvSpPr>
            <p:cNvPr id="126" name="Freeform 126"/>
            <p:cNvSpPr/>
            <p:nvPr/>
          </p:nvSpPr>
          <p:spPr>
            <a:xfrm>
              <a:off x="0" y="0"/>
              <a:ext cx="1752981" cy="576580"/>
            </a:xfrm>
            <a:custGeom>
              <a:avLst/>
              <a:gdLst/>
              <a:ahLst/>
              <a:cxnLst/>
              <a:rect l="l" t="t" r="r" b="b"/>
              <a:pathLst>
                <a:path w="1752981" h="576580">
                  <a:moveTo>
                    <a:pt x="0" y="96139"/>
                  </a:moveTo>
                  <a:cubicBezTo>
                    <a:pt x="0" y="43053"/>
                    <a:pt x="43053" y="0"/>
                    <a:pt x="96266" y="0"/>
                  </a:cubicBezTo>
                  <a:lnTo>
                    <a:pt x="1656715" y="0"/>
                  </a:lnTo>
                  <a:lnTo>
                    <a:pt x="1656715" y="127"/>
                  </a:lnTo>
                  <a:lnTo>
                    <a:pt x="1656715" y="0"/>
                  </a:lnTo>
                  <a:cubicBezTo>
                    <a:pt x="1709801" y="0"/>
                    <a:pt x="1752981" y="43053"/>
                    <a:pt x="1752981" y="96139"/>
                  </a:cubicBezTo>
                  <a:lnTo>
                    <a:pt x="1752854" y="96139"/>
                  </a:lnTo>
                  <a:lnTo>
                    <a:pt x="1752981" y="96139"/>
                  </a:lnTo>
                  <a:lnTo>
                    <a:pt x="1752981" y="480314"/>
                  </a:lnTo>
                  <a:lnTo>
                    <a:pt x="1752854" y="480314"/>
                  </a:lnTo>
                  <a:lnTo>
                    <a:pt x="1752981" y="480314"/>
                  </a:lnTo>
                  <a:cubicBezTo>
                    <a:pt x="1752981" y="533400"/>
                    <a:pt x="1709928" y="576453"/>
                    <a:pt x="1656715" y="576453"/>
                  </a:cubicBezTo>
                  <a:lnTo>
                    <a:pt x="1656715" y="576326"/>
                  </a:lnTo>
                  <a:lnTo>
                    <a:pt x="1656715" y="576453"/>
                  </a:lnTo>
                  <a:lnTo>
                    <a:pt x="96266" y="576453"/>
                  </a:lnTo>
                  <a:lnTo>
                    <a:pt x="96266" y="576326"/>
                  </a:lnTo>
                  <a:lnTo>
                    <a:pt x="96266"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656715" y="576199"/>
                  </a:lnTo>
                  <a:cubicBezTo>
                    <a:pt x="1709674" y="576199"/>
                    <a:pt x="1752600" y="533273"/>
                    <a:pt x="1752600" y="480314"/>
                  </a:cubicBezTo>
                  <a:lnTo>
                    <a:pt x="1752600" y="96139"/>
                  </a:lnTo>
                  <a:cubicBezTo>
                    <a:pt x="1752600" y="43180"/>
                    <a:pt x="1709674" y="254"/>
                    <a:pt x="1656715" y="254"/>
                  </a:cubicBezTo>
                  <a:lnTo>
                    <a:pt x="96266" y="254"/>
                  </a:lnTo>
                  <a:lnTo>
                    <a:pt x="96266" y="127"/>
                  </a:lnTo>
                  <a:lnTo>
                    <a:pt x="96266" y="254"/>
                  </a:lnTo>
                  <a:cubicBezTo>
                    <a:pt x="43180" y="254"/>
                    <a:pt x="254" y="43180"/>
                    <a:pt x="254" y="96139"/>
                  </a:cubicBezTo>
                  <a:close/>
                </a:path>
              </a:pathLst>
            </a:custGeom>
            <a:solidFill>
              <a:srgbClr val="FED7AA"/>
            </a:solidFill>
          </p:spPr>
          <p:txBody>
            <a:bodyPr/>
            <a:lstStyle/>
            <a:p>
              <a:endParaRPr lang="ja-JP" altLang="en-US"/>
            </a:p>
          </p:txBody>
        </p:sp>
      </p:grpSp>
      <p:sp>
        <p:nvSpPr>
          <p:cNvPr id="128" name="Freeform 128"/>
          <p:cNvSpPr/>
          <p:nvPr/>
        </p:nvSpPr>
        <p:spPr>
          <a:xfrm>
            <a:off x="9715500" y="5122194"/>
            <a:ext cx="1457326" cy="432196"/>
          </a:xfrm>
          <a:custGeom>
            <a:avLst/>
            <a:gdLst/>
            <a:ahLst/>
            <a:cxnLst/>
            <a:rect l="l" t="t" r="r" b="b"/>
            <a:pathLst>
              <a:path w="1943101" h="576261">
                <a:moveTo>
                  <a:pt x="0" y="0"/>
                </a:moveTo>
                <a:lnTo>
                  <a:pt x="1943101" y="0"/>
                </a:lnTo>
                <a:lnTo>
                  <a:pt x="1943101" y="576261"/>
                </a:lnTo>
                <a:lnTo>
                  <a:pt x="0" y="576261"/>
                </a:lnTo>
                <a:close/>
              </a:path>
            </a:pathLst>
          </a:custGeom>
          <a:solidFill>
            <a:srgbClr val="000000">
              <a:alpha val="0"/>
            </a:srgbClr>
          </a:solidFill>
        </p:spPr>
        <p:txBody>
          <a:bodyPr/>
          <a:lstStyle/>
          <a:p>
            <a:endParaRPr lang="ja-JP" altLang="en-US"/>
          </a:p>
        </p:txBody>
      </p:sp>
      <p:sp>
        <p:nvSpPr>
          <p:cNvPr id="129" name="TextBox 129"/>
          <p:cNvSpPr txBox="1"/>
          <p:nvPr/>
        </p:nvSpPr>
        <p:spPr>
          <a:xfrm>
            <a:off x="9715500" y="5122194"/>
            <a:ext cx="1457326" cy="432196"/>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6〜18時間</a:t>
            </a:r>
          </a:p>
        </p:txBody>
      </p:sp>
      <p:sp>
        <p:nvSpPr>
          <p:cNvPr id="132" name="TextBox 132"/>
          <p:cNvSpPr txBox="1"/>
          <p:nvPr/>
        </p:nvSpPr>
        <p:spPr>
          <a:xfrm>
            <a:off x="9715500" y="5718698"/>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対策</a:t>
            </a:r>
          </a:p>
        </p:txBody>
      </p:sp>
      <p:grpSp>
        <p:nvGrpSpPr>
          <p:cNvPr id="133" name="Group 133"/>
          <p:cNvGrpSpPr/>
          <p:nvPr/>
        </p:nvGrpSpPr>
        <p:grpSpPr>
          <a:xfrm>
            <a:off x="9715401" y="6268667"/>
            <a:ext cx="943174" cy="371674"/>
            <a:chOff x="0" y="0"/>
            <a:chExt cx="1257565" cy="495565"/>
          </a:xfrm>
        </p:grpSpPr>
        <p:sp>
          <p:nvSpPr>
            <p:cNvPr id="134" name="Freeform 134"/>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135" name="Freeform 135"/>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grpSp>
      <p:sp>
        <p:nvSpPr>
          <p:cNvPr id="138" name="TextBox 138"/>
          <p:cNvSpPr txBox="1"/>
          <p:nvPr/>
        </p:nvSpPr>
        <p:spPr>
          <a:xfrm>
            <a:off x="9810750" y="6261622"/>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急速冷却</a:t>
            </a:r>
          </a:p>
        </p:txBody>
      </p:sp>
      <p:sp>
        <p:nvSpPr>
          <p:cNvPr id="140" name="Freeform 140"/>
          <p:cNvSpPr/>
          <p:nvPr/>
        </p:nvSpPr>
        <p:spPr>
          <a:xfrm>
            <a:off x="10744200" y="6287817"/>
            <a:ext cx="4139804" cy="285750"/>
          </a:xfrm>
          <a:custGeom>
            <a:avLst/>
            <a:gdLst/>
            <a:ahLst/>
            <a:cxnLst/>
            <a:rect l="l" t="t" r="r" b="b"/>
            <a:pathLst>
              <a:path w="5519739" h="381000">
                <a:moveTo>
                  <a:pt x="0" y="0"/>
                </a:moveTo>
                <a:lnTo>
                  <a:pt x="5519739" y="0"/>
                </a:lnTo>
                <a:lnTo>
                  <a:pt x="5519739" y="381000"/>
                </a:lnTo>
                <a:lnTo>
                  <a:pt x="0" y="381000"/>
                </a:lnTo>
                <a:close/>
              </a:path>
            </a:pathLst>
          </a:custGeom>
          <a:solidFill>
            <a:srgbClr val="000000">
              <a:alpha val="0"/>
            </a:srgbClr>
          </a:solidFill>
        </p:spPr>
        <p:txBody>
          <a:bodyPr/>
          <a:lstStyle/>
          <a:p>
            <a:endParaRPr lang="ja-JP" altLang="en-US"/>
          </a:p>
        </p:txBody>
      </p:sp>
      <p:sp>
        <p:nvSpPr>
          <p:cNvPr id="141" name="TextBox 141"/>
          <p:cNvSpPr txBox="1"/>
          <p:nvPr/>
        </p:nvSpPr>
        <p:spPr>
          <a:xfrm>
            <a:off x="10896600" y="6287817"/>
            <a:ext cx="4139804"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大量調理後は金属バットなどで速やかに冷却</a:t>
            </a:r>
          </a:p>
        </p:txBody>
      </p:sp>
      <p:sp>
        <p:nvSpPr>
          <p:cNvPr id="143" name="Freeform 143"/>
          <p:cNvSpPr/>
          <p:nvPr/>
        </p:nvSpPr>
        <p:spPr>
          <a:xfrm>
            <a:off x="9715496" y="6754538"/>
            <a:ext cx="942887"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p>
        </p:txBody>
      </p:sp>
      <p:sp>
        <p:nvSpPr>
          <p:cNvPr id="144" name="Freeform 144"/>
          <p:cNvSpPr/>
          <p:nvPr/>
        </p:nvSpPr>
        <p:spPr>
          <a:xfrm>
            <a:off x="9715401" y="6754443"/>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p>
        </p:txBody>
      </p:sp>
      <p:sp>
        <p:nvSpPr>
          <p:cNvPr id="147" name="TextBox 147"/>
          <p:cNvSpPr txBox="1"/>
          <p:nvPr/>
        </p:nvSpPr>
        <p:spPr>
          <a:xfrm>
            <a:off x="9810750" y="6747398"/>
            <a:ext cx="9144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再加熱</a:t>
            </a:r>
          </a:p>
        </p:txBody>
      </p:sp>
      <p:sp>
        <p:nvSpPr>
          <p:cNvPr id="149" name="Freeform 149"/>
          <p:cNvSpPr/>
          <p:nvPr/>
        </p:nvSpPr>
        <p:spPr>
          <a:xfrm>
            <a:off x="10572750" y="6764066"/>
            <a:ext cx="3075384" cy="285750"/>
          </a:xfrm>
          <a:custGeom>
            <a:avLst/>
            <a:gdLst/>
            <a:ahLst/>
            <a:cxnLst/>
            <a:rect l="l" t="t" r="r" b="b"/>
            <a:pathLst>
              <a:path w="4100512" h="381000">
                <a:moveTo>
                  <a:pt x="0" y="0"/>
                </a:moveTo>
                <a:lnTo>
                  <a:pt x="4100512" y="0"/>
                </a:lnTo>
                <a:lnTo>
                  <a:pt x="4100512" y="381000"/>
                </a:lnTo>
                <a:lnTo>
                  <a:pt x="0" y="381000"/>
                </a:lnTo>
                <a:close/>
              </a:path>
            </a:pathLst>
          </a:custGeom>
          <a:solidFill>
            <a:srgbClr val="000000">
              <a:alpha val="0"/>
            </a:srgbClr>
          </a:solidFill>
        </p:spPr>
        <p:txBody>
          <a:bodyPr/>
          <a:lstStyle/>
          <a:p>
            <a:endParaRPr lang="ja-JP" altLang="en-US"/>
          </a:p>
        </p:txBody>
      </p:sp>
      <p:sp>
        <p:nvSpPr>
          <p:cNvPr id="150" name="TextBox 150"/>
          <p:cNvSpPr txBox="1"/>
          <p:nvPr/>
        </p:nvSpPr>
        <p:spPr>
          <a:xfrm>
            <a:off x="10896600" y="6764066"/>
            <a:ext cx="3075384"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再加熱は75℃以上1分以上を徹底</a:t>
            </a:r>
          </a:p>
        </p:txBody>
      </p:sp>
      <p:sp>
        <p:nvSpPr>
          <p:cNvPr id="152" name="Freeform 152"/>
          <p:cNvSpPr/>
          <p:nvPr/>
        </p:nvSpPr>
        <p:spPr>
          <a:xfrm>
            <a:off x="9715496" y="7240312"/>
            <a:ext cx="942887" cy="371475"/>
          </a:xfrm>
          <a:custGeom>
            <a:avLst/>
            <a:gdLst/>
            <a:ahLst/>
            <a:cxnLst/>
            <a:rect l="l" t="t" r="r" b="b"/>
            <a:pathLst>
              <a:path w="800100" h="495300">
                <a:moveTo>
                  <a:pt x="0" y="0"/>
                </a:moveTo>
                <a:lnTo>
                  <a:pt x="800100" y="0"/>
                </a:lnTo>
                <a:lnTo>
                  <a:pt x="800100" y="495300"/>
                </a:lnTo>
                <a:lnTo>
                  <a:pt x="0" y="495300"/>
                </a:lnTo>
                <a:close/>
              </a:path>
            </a:pathLst>
          </a:custGeom>
          <a:solidFill>
            <a:srgbClr val="FEF3C7"/>
          </a:solidFill>
        </p:spPr>
        <p:txBody>
          <a:bodyPr/>
          <a:lstStyle/>
          <a:p>
            <a:endParaRPr lang="ja-JP" altLang="en-US"/>
          </a:p>
        </p:txBody>
      </p:sp>
      <p:sp>
        <p:nvSpPr>
          <p:cNvPr id="153" name="Freeform 153"/>
          <p:cNvSpPr/>
          <p:nvPr/>
        </p:nvSpPr>
        <p:spPr>
          <a:xfrm>
            <a:off x="9715401" y="7240217"/>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FDE68A"/>
          </a:solidFill>
        </p:spPr>
        <p:txBody>
          <a:bodyPr/>
          <a:lstStyle/>
          <a:p>
            <a:endParaRPr lang="ja-JP" altLang="en-US"/>
          </a:p>
        </p:txBody>
      </p:sp>
      <p:sp>
        <p:nvSpPr>
          <p:cNvPr id="156" name="TextBox 156"/>
          <p:cNvSpPr txBox="1"/>
          <p:nvPr/>
        </p:nvSpPr>
        <p:spPr>
          <a:xfrm>
            <a:off x="9810750" y="7233172"/>
            <a:ext cx="742950" cy="378620"/>
          </a:xfrm>
          <a:prstGeom prst="rect">
            <a:avLst/>
          </a:prstGeom>
        </p:spPr>
        <p:txBody>
          <a:bodyPr lIns="0" tIns="0" rIns="0" bIns="0" rtlCol="0" anchor="ctr"/>
          <a:lstStyle/>
          <a:p>
            <a:pPr algn="l">
              <a:lnSpc>
                <a:spcPts val="1620"/>
              </a:lnSpc>
            </a:pPr>
            <a:r>
              <a:rPr lang="en-US" sz="1350" b="1" dirty="0">
                <a:solidFill>
                  <a:srgbClr val="92400E"/>
                </a:solidFill>
                <a:latin typeface="游ゴシック" panose="020B0400000000000000" pitchFamily="50" charset="-128"/>
                <a:ea typeface="游ゴシック" panose="020B0400000000000000" pitchFamily="50" charset="-128"/>
                <a:cs typeface="Noto Sans"/>
                <a:sym typeface="Noto Sans"/>
              </a:rPr>
              <a:t>注意</a:t>
            </a:r>
          </a:p>
        </p:txBody>
      </p:sp>
      <p:sp>
        <p:nvSpPr>
          <p:cNvPr id="158" name="Freeform 158"/>
          <p:cNvSpPr/>
          <p:nvPr/>
        </p:nvSpPr>
        <p:spPr>
          <a:xfrm>
            <a:off x="10401300" y="7301347"/>
            <a:ext cx="4482703" cy="310543"/>
          </a:xfrm>
          <a:custGeom>
            <a:avLst/>
            <a:gdLst/>
            <a:ahLst/>
            <a:cxnLst/>
            <a:rect l="l" t="t" r="r" b="b"/>
            <a:pathLst>
              <a:path w="5976938" h="414058">
                <a:moveTo>
                  <a:pt x="0" y="0"/>
                </a:moveTo>
                <a:lnTo>
                  <a:pt x="5976938" y="0"/>
                </a:lnTo>
                <a:lnTo>
                  <a:pt x="5976938" y="414058"/>
                </a:lnTo>
                <a:lnTo>
                  <a:pt x="0" y="414058"/>
                </a:lnTo>
                <a:close/>
              </a:path>
            </a:pathLst>
          </a:custGeom>
          <a:solidFill>
            <a:srgbClr val="000000">
              <a:alpha val="0"/>
            </a:srgbClr>
          </a:solidFill>
        </p:spPr>
        <p:txBody>
          <a:bodyPr/>
          <a:lstStyle/>
          <a:p>
            <a:endParaRPr lang="ja-JP" altLang="en-US"/>
          </a:p>
        </p:txBody>
      </p:sp>
      <p:sp>
        <p:nvSpPr>
          <p:cNvPr id="159" name="TextBox 159"/>
          <p:cNvSpPr txBox="1"/>
          <p:nvPr/>
        </p:nvSpPr>
        <p:spPr>
          <a:xfrm>
            <a:off x="10896600" y="7301347"/>
            <a:ext cx="4482704" cy="310543"/>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「一晩常温で寝かせたカレー」は危険</a:t>
            </a:r>
          </a:p>
        </p:txBody>
      </p:sp>
      <p:sp>
        <p:nvSpPr>
          <p:cNvPr id="161" name="Freeform 161"/>
          <p:cNvSpPr/>
          <p:nvPr/>
        </p:nvSpPr>
        <p:spPr>
          <a:xfrm>
            <a:off x="9715496" y="7726088"/>
            <a:ext cx="942887"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162" name="Freeform 162"/>
          <p:cNvSpPr/>
          <p:nvPr/>
        </p:nvSpPr>
        <p:spPr>
          <a:xfrm>
            <a:off x="9715401" y="7725993"/>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sp>
        <p:nvSpPr>
          <p:cNvPr id="164" name="Freeform 164"/>
          <p:cNvSpPr/>
          <p:nvPr/>
        </p:nvSpPr>
        <p:spPr>
          <a:xfrm>
            <a:off x="16116300" y="7726092"/>
            <a:ext cx="742950" cy="371476"/>
          </a:xfrm>
          <a:custGeom>
            <a:avLst/>
            <a:gdLst/>
            <a:ahLst/>
            <a:cxnLst/>
            <a:rect l="l" t="t" r="r" b="b"/>
            <a:pathLst>
              <a:path w="990600" h="495301">
                <a:moveTo>
                  <a:pt x="0" y="0"/>
                </a:moveTo>
                <a:lnTo>
                  <a:pt x="990600" y="0"/>
                </a:lnTo>
                <a:lnTo>
                  <a:pt x="990600" y="495301"/>
                </a:lnTo>
                <a:lnTo>
                  <a:pt x="0" y="495301"/>
                </a:lnTo>
                <a:close/>
              </a:path>
            </a:pathLst>
          </a:custGeom>
          <a:solidFill>
            <a:srgbClr val="000000">
              <a:alpha val="0"/>
            </a:srgbClr>
          </a:solidFill>
        </p:spPr>
        <p:txBody>
          <a:bodyPr/>
          <a:lstStyle/>
          <a:p>
            <a:endParaRPr lang="ja-JP" altLang="en-US" b="1"/>
          </a:p>
        </p:txBody>
      </p:sp>
      <p:sp>
        <p:nvSpPr>
          <p:cNvPr id="165" name="TextBox 165"/>
          <p:cNvSpPr txBox="1"/>
          <p:nvPr/>
        </p:nvSpPr>
        <p:spPr>
          <a:xfrm>
            <a:off x="9810750" y="7718948"/>
            <a:ext cx="7429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提供</a:t>
            </a:r>
          </a:p>
        </p:txBody>
      </p:sp>
      <p:sp>
        <p:nvSpPr>
          <p:cNvPr id="167" name="Freeform 167"/>
          <p:cNvSpPr/>
          <p:nvPr/>
        </p:nvSpPr>
        <p:spPr>
          <a:xfrm>
            <a:off x="10401300" y="7768955"/>
            <a:ext cx="2343150" cy="285750"/>
          </a:xfrm>
          <a:custGeom>
            <a:avLst/>
            <a:gdLst/>
            <a:ahLst/>
            <a:cxnLst/>
            <a:rect l="l" t="t" r="r" b="b"/>
            <a:pathLst>
              <a:path w="3124200" h="381000">
                <a:moveTo>
                  <a:pt x="0" y="0"/>
                </a:moveTo>
                <a:lnTo>
                  <a:pt x="3124200" y="0"/>
                </a:lnTo>
                <a:lnTo>
                  <a:pt x="3124200" y="381000"/>
                </a:lnTo>
                <a:lnTo>
                  <a:pt x="0" y="381000"/>
                </a:lnTo>
                <a:close/>
              </a:path>
            </a:pathLst>
          </a:custGeom>
          <a:solidFill>
            <a:srgbClr val="000000">
              <a:alpha val="0"/>
            </a:srgbClr>
          </a:solidFill>
        </p:spPr>
        <p:txBody>
          <a:bodyPr/>
          <a:lstStyle/>
          <a:p>
            <a:endParaRPr lang="ja-JP" altLang="en-US"/>
          </a:p>
        </p:txBody>
      </p:sp>
      <p:sp>
        <p:nvSpPr>
          <p:cNvPr id="168" name="TextBox 168"/>
          <p:cNvSpPr txBox="1"/>
          <p:nvPr/>
        </p:nvSpPr>
        <p:spPr>
          <a:xfrm>
            <a:off x="10896600" y="7768955"/>
            <a:ext cx="2343150"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翌日加熱後速やかに提供</a:t>
            </a:r>
          </a:p>
        </p:txBody>
      </p:sp>
      <p:pic>
        <p:nvPicPr>
          <p:cNvPr id="2" name="図 1" descr="テキスト&#10;&#10;AI 生成コンテンツは誤りを含む可能性があります。">
            <a:extLst>
              <a:ext uri="{FF2B5EF4-FFF2-40B4-BE49-F238E27FC236}">
                <a16:creationId xmlns:a16="http://schemas.microsoft.com/office/drawing/2014/main" id="{A9F4E0E3-2A8F-6AFD-DE30-669BCE3C1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564" y="9424909"/>
            <a:ext cx="1902396" cy="5928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E7EB"/>
        </a:solidFill>
        <a:effectLst/>
      </p:bgPr>
    </p:bg>
    <p:spTree>
      <p:nvGrpSpPr>
        <p:cNvPr id="1" name=""/>
        <p:cNvGrpSpPr/>
        <p:nvPr/>
      </p:nvGrpSpPr>
      <p:grpSpPr>
        <a:xfrm>
          <a:off x="0" y="0"/>
          <a:ext cx="0" cy="0"/>
          <a:chOff x="0" y="0"/>
          <a:chExt cx="0" cy="0"/>
        </a:xfrm>
      </p:grpSpPr>
      <p:sp>
        <p:nvSpPr>
          <p:cNvPr id="3" name="Freeform 3"/>
          <p:cNvSpPr/>
          <p:nvPr/>
        </p:nvSpPr>
        <p:spPr>
          <a:xfrm>
            <a:off x="457200" y="716370"/>
            <a:ext cx="8458200" cy="7286625"/>
          </a:xfrm>
          <a:custGeom>
            <a:avLst/>
            <a:gdLst/>
            <a:ahLst/>
            <a:cxnLst/>
            <a:rect l="l" t="t" r="r" b="b"/>
            <a:pathLst>
              <a:path w="11277600" h="9715500">
                <a:moveTo>
                  <a:pt x="0" y="0"/>
                </a:moveTo>
                <a:lnTo>
                  <a:pt x="11277600" y="0"/>
                </a:lnTo>
                <a:lnTo>
                  <a:pt x="11277600" y="9715500"/>
                </a:lnTo>
                <a:lnTo>
                  <a:pt x="0" y="9715500"/>
                </a:lnTo>
                <a:close/>
              </a:path>
            </a:pathLst>
          </a:custGeom>
          <a:solidFill>
            <a:srgbClr val="FFFFFF"/>
          </a:solidFill>
        </p:spPr>
        <p:txBody>
          <a:bodyPr/>
          <a:lstStyle/>
          <a:p>
            <a:endParaRPr lang="ja-JP" altLang="en-US"/>
          </a:p>
        </p:txBody>
      </p:sp>
      <p:sp>
        <p:nvSpPr>
          <p:cNvPr id="5" name="Freeform 5"/>
          <p:cNvSpPr/>
          <p:nvPr/>
        </p:nvSpPr>
        <p:spPr>
          <a:xfrm>
            <a:off x="4572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C084FC"/>
          </a:solidFill>
        </p:spPr>
        <p:txBody>
          <a:bodyPr/>
          <a:lstStyle/>
          <a:p>
            <a:endParaRPr lang="ja-JP" altLang="en-US"/>
          </a:p>
        </p:txBody>
      </p:sp>
      <p:grpSp>
        <p:nvGrpSpPr>
          <p:cNvPr id="6" name="Group 6"/>
          <p:cNvGrpSpPr/>
          <p:nvPr/>
        </p:nvGrpSpPr>
        <p:grpSpPr>
          <a:xfrm>
            <a:off x="685800" y="1002120"/>
            <a:ext cx="342900" cy="342900"/>
            <a:chOff x="0" y="0"/>
            <a:chExt cx="457200" cy="457200"/>
          </a:xfrm>
        </p:grpSpPr>
        <p:sp>
          <p:nvSpPr>
            <p:cNvPr id="7" name="Freeform 7" descr="preencoded.png"/>
            <p:cNvSpPr/>
            <p:nvPr/>
          </p:nvSpPr>
          <p:spPr>
            <a:xfrm>
              <a:off x="0" y="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2"/>
              <a:stretch>
                <a:fillRect/>
              </a:stretch>
            </a:blipFill>
          </p:spPr>
          <p:txBody>
            <a:bodyPr/>
            <a:lstStyle/>
            <a:p>
              <a:endParaRPr lang="ja-JP" altLang="en-US"/>
            </a:p>
          </p:txBody>
        </p:sp>
      </p:grpSp>
      <p:sp>
        <p:nvSpPr>
          <p:cNvPr id="9" name="Freeform 9"/>
          <p:cNvSpPr/>
          <p:nvPr/>
        </p:nvSpPr>
        <p:spPr>
          <a:xfrm>
            <a:off x="1200150" y="944970"/>
            <a:ext cx="1857376" cy="457200"/>
          </a:xfrm>
          <a:custGeom>
            <a:avLst/>
            <a:gdLst/>
            <a:ahLst/>
            <a:cxnLst/>
            <a:rect l="l" t="t" r="r" b="b"/>
            <a:pathLst>
              <a:path w="2476501" h="609600">
                <a:moveTo>
                  <a:pt x="0" y="0"/>
                </a:moveTo>
                <a:lnTo>
                  <a:pt x="2476501" y="0"/>
                </a:lnTo>
                <a:lnTo>
                  <a:pt x="2476501" y="609600"/>
                </a:lnTo>
                <a:lnTo>
                  <a:pt x="0" y="609600"/>
                </a:lnTo>
                <a:close/>
              </a:path>
            </a:pathLst>
          </a:custGeom>
          <a:solidFill>
            <a:srgbClr val="000000">
              <a:alpha val="0"/>
            </a:srgbClr>
          </a:solidFill>
        </p:spPr>
        <p:txBody>
          <a:bodyPr/>
          <a:lstStyle/>
          <a:p>
            <a:endParaRPr lang="ja-JP" altLang="en-US"/>
          </a:p>
        </p:txBody>
      </p:sp>
      <p:sp>
        <p:nvSpPr>
          <p:cNvPr id="10" name="TextBox 10"/>
          <p:cNvSpPr txBox="1"/>
          <p:nvPr/>
        </p:nvSpPr>
        <p:spPr>
          <a:xfrm>
            <a:off x="1200150" y="937826"/>
            <a:ext cx="1857376" cy="464344"/>
          </a:xfrm>
          <a:prstGeom prst="rect">
            <a:avLst/>
          </a:prstGeom>
        </p:spPr>
        <p:txBody>
          <a:bodyPr lIns="0" tIns="0" rIns="0" bIns="0" rtlCol="0" anchor="ctr"/>
          <a:lstStyle/>
          <a:p>
            <a:pPr algn="l">
              <a:lnSpc>
                <a:spcPts val="3240"/>
              </a:lnSpc>
            </a:pPr>
            <a:r>
              <a:rPr lang="en-US" sz="2700" b="1" dirty="0">
                <a:solidFill>
                  <a:srgbClr val="FFFFFF"/>
                </a:solidFill>
                <a:latin typeface="游ゴシック" panose="020B0400000000000000" pitchFamily="50" charset="-128"/>
                <a:ea typeface="游ゴシック" panose="020B0400000000000000" pitchFamily="50" charset="-128"/>
                <a:cs typeface="Noto Sans Bold"/>
                <a:sym typeface="Noto Sans Bold"/>
              </a:rPr>
              <a:t>セレウス菌</a:t>
            </a:r>
          </a:p>
        </p:txBody>
      </p:sp>
      <p:sp>
        <p:nvSpPr>
          <p:cNvPr id="13" name="TextBox 13"/>
          <p:cNvSpPr txBox="1"/>
          <p:nvPr/>
        </p:nvSpPr>
        <p:spPr>
          <a:xfrm>
            <a:off x="800100" y="185222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sp>
        <p:nvSpPr>
          <p:cNvPr id="15" name="Freeform 15"/>
          <p:cNvSpPr/>
          <p:nvPr/>
        </p:nvSpPr>
        <p:spPr>
          <a:xfrm>
            <a:off x="800100" y="2373720"/>
            <a:ext cx="7915277" cy="342900"/>
          </a:xfrm>
          <a:custGeom>
            <a:avLst/>
            <a:gdLst/>
            <a:ahLst/>
            <a:cxnLst/>
            <a:rect l="l" t="t" r="r" b="b"/>
            <a:pathLst>
              <a:path w="10553702" h="457200">
                <a:moveTo>
                  <a:pt x="0" y="0"/>
                </a:moveTo>
                <a:lnTo>
                  <a:pt x="10553702" y="0"/>
                </a:lnTo>
                <a:lnTo>
                  <a:pt x="10553702" y="457200"/>
                </a:lnTo>
                <a:lnTo>
                  <a:pt x="0" y="457200"/>
                </a:lnTo>
                <a:close/>
              </a:path>
            </a:pathLst>
          </a:custGeom>
          <a:solidFill>
            <a:srgbClr val="000000">
              <a:alpha val="0"/>
            </a:srgbClr>
          </a:solidFill>
        </p:spPr>
        <p:txBody>
          <a:bodyPr/>
          <a:lstStyle/>
          <a:p>
            <a:endParaRPr lang="ja-JP" altLang="en-US"/>
          </a:p>
        </p:txBody>
      </p:sp>
      <p:sp>
        <p:nvSpPr>
          <p:cNvPr id="16" name="TextBox 16"/>
          <p:cNvSpPr txBox="1"/>
          <p:nvPr/>
        </p:nvSpPr>
        <p:spPr>
          <a:xfrm>
            <a:off x="914400" y="2380864"/>
            <a:ext cx="7915276" cy="335756"/>
          </a:xfrm>
          <a:prstGeom prst="rect">
            <a:avLst/>
          </a:prstGeom>
        </p:spPr>
        <p:txBody>
          <a:bodyPr lIns="0" tIns="0" rIns="0" bIns="0" rtlCol="0" anchor="ctr"/>
          <a:lstStyle/>
          <a:p>
            <a:pPr algn="l">
              <a:lnSpc>
                <a:spcPts val="2160"/>
              </a:lnSpc>
            </a:pP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チャーハン、炊き込みご飯、ピラフなど</a:t>
            </a:r>
          </a:p>
        </p:txBody>
      </p:sp>
      <p:sp>
        <p:nvSpPr>
          <p:cNvPr id="19" name="TextBox 19"/>
          <p:cNvSpPr txBox="1"/>
          <p:nvPr/>
        </p:nvSpPr>
        <p:spPr>
          <a:xfrm>
            <a:off x="800100" y="2938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nvGrpSpPr>
          <p:cNvPr id="20" name="Group 20"/>
          <p:cNvGrpSpPr/>
          <p:nvPr/>
        </p:nvGrpSpPr>
        <p:grpSpPr>
          <a:xfrm>
            <a:off x="800001" y="3459471"/>
            <a:ext cx="1971874" cy="428824"/>
            <a:chOff x="0" y="0"/>
            <a:chExt cx="2629165" cy="571765"/>
          </a:xfrm>
        </p:grpSpPr>
        <p:sp>
          <p:nvSpPr>
            <p:cNvPr id="21" name="Freeform 21"/>
            <p:cNvSpPr/>
            <p:nvPr/>
          </p:nvSpPr>
          <p:spPr>
            <a:xfrm>
              <a:off x="127" y="127"/>
              <a:ext cx="2628900" cy="571500"/>
            </a:xfrm>
            <a:custGeom>
              <a:avLst/>
              <a:gdLst/>
              <a:ahLst/>
              <a:cxnLst/>
              <a:rect l="l" t="t" r="r" b="b"/>
              <a:pathLst>
                <a:path w="2628900" h="571500">
                  <a:moveTo>
                    <a:pt x="0" y="95250"/>
                  </a:moveTo>
                  <a:cubicBezTo>
                    <a:pt x="0" y="42672"/>
                    <a:pt x="42672" y="0"/>
                    <a:pt x="95250" y="0"/>
                  </a:cubicBezTo>
                  <a:lnTo>
                    <a:pt x="2533650" y="0"/>
                  </a:lnTo>
                  <a:cubicBezTo>
                    <a:pt x="2586228" y="0"/>
                    <a:pt x="2628900" y="42672"/>
                    <a:pt x="2628900" y="95250"/>
                  </a:cubicBezTo>
                  <a:lnTo>
                    <a:pt x="2628900" y="476250"/>
                  </a:lnTo>
                  <a:cubicBezTo>
                    <a:pt x="2628900" y="528828"/>
                    <a:pt x="2586228" y="571500"/>
                    <a:pt x="2533650" y="571500"/>
                  </a:cubicBezTo>
                  <a:lnTo>
                    <a:pt x="95250" y="571500"/>
                  </a:lnTo>
                  <a:cubicBezTo>
                    <a:pt x="42672" y="571500"/>
                    <a:pt x="0" y="528828"/>
                    <a:pt x="0" y="476250"/>
                  </a:cubicBezTo>
                  <a:close/>
                </a:path>
              </a:pathLst>
            </a:custGeom>
            <a:solidFill>
              <a:srgbClr val="F3E8FF"/>
            </a:solidFill>
          </p:spPr>
          <p:txBody>
            <a:bodyPr/>
            <a:lstStyle/>
            <a:p>
              <a:endParaRPr lang="ja-JP" altLang="en-US"/>
            </a:p>
          </p:txBody>
        </p:sp>
        <p:sp>
          <p:nvSpPr>
            <p:cNvPr id="22" name="Freeform 22"/>
            <p:cNvSpPr/>
            <p:nvPr/>
          </p:nvSpPr>
          <p:spPr>
            <a:xfrm>
              <a:off x="0" y="0"/>
              <a:ext cx="2629154" cy="571754"/>
            </a:xfrm>
            <a:custGeom>
              <a:avLst/>
              <a:gdLst/>
              <a:ahLst/>
              <a:cxnLst/>
              <a:rect l="l" t="t" r="r" b="b"/>
              <a:pathLst>
                <a:path w="2629154" h="571754">
                  <a:moveTo>
                    <a:pt x="0" y="95377"/>
                  </a:moveTo>
                  <a:cubicBezTo>
                    <a:pt x="0" y="42672"/>
                    <a:pt x="42672" y="0"/>
                    <a:pt x="95377" y="0"/>
                  </a:cubicBezTo>
                  <a:lnTo>
                    <a:pt x="2533777" y="0"/>
                  </a:lnTo>
                  <a:lnTo>
                    <a:pt x="2533777" y="127"/>
                  </a:lnTo>
                  <a:lnTo>
                    <a:pt x="2533777" y="0"/>
                  </a:lnTo>
                  <a:cubicBezTo>
                    <a:pt x="2586482" y="0"/>
                    <a:pt x="2629154" y="42672"/>
                    <a:pt x="2629154" y="95377"/>
                  </a:cubicBezTo>
                  <a:lnTo>
                    <a:pt x="2629027" y="95377"/>
                  </a:lnTo>
                  <a:lnTo>
                    <a:pt x="2629154" y="95377"/>
                  </a:lnTo>
                  <a:lnTo>
                    <a:pt x="2629154" y="476377"/>
                  </a:lnTo>
                  <a:lnTo>
                    <a:pt x="2629027" y="476377"/>
                  </a:lnTo>
                  <a:lnTo>
                    <a:pt x="2629154" y="476377"/>
                  </a:lnTo>
                  <a:cubicBezTo>
                    <a:pt x="2629154" y="529082"/>
                    <a:pt x="2586482" y="571754"/>
                    <a:pt x="2533777" y="571754"/>
                  </a:cubicBezTo>
                  <a:lnTo>
                    <a:pt x="2533777" y="571627"/>
                  </a:lnTo>
                  <a:lnTo>
                    <a:pt x="25337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2533777" y="571500"/>
                  </a:lnTo>
                  <a:cubicBezTo>
                    <a:pt x="2586355" y="571500"/>
                    <a:pt x="2628900" y="528955"/>
                    <a:pt x="2628900" y="476377"/>
                  </a:cubicBezTo>
                  <a:lnTo>
                    <a:pt x="2628900" y="95377"/>
                  </a:lnTo>
                  <a:cubicBezTo>
                    <a:pt x="2628900" y="42799"/>
                    <a:pt x="2586355" y="254"/>
                    <a:pt x="2533777" y="254"/>
                  </a:cubicBezTo>
                  <a:lnTo>
                    <a:pt x="95377" y="254"/>
                  </a:lnTo>
                  <a:lnTo>
                    <a:pt x="95377" y="127"/>
                  </a:lnTo>
                  <a:lnTo>
                    <a:pt x="95377" y="254"/>
                  </a:lnTo>
                  <a:cubicBezTo>
                    <a:pt x="42926" y="254"/>
                    <a:pt x="254" y="42799"/>
                    <a:pt x="254" y="95377"/>
                  </a:cubicBezTo>
                  <a:close/>
                </a:path>
              </a:pathLst>
            </a:custGeom>
            <a:solidFill>
              <a:srgbClr val="D8B4FE"/>
            </a:solidFill>
          </p:spPr>
          <p:txBody>
            <a:bodyPr/>
            <a:lstStyle/>
            <a:p>
              <a:endParaRPr lang="ja-JP" altLang="en-US"/>
            </a:p>
          </p:txBody>
        </p:sp>
      </p:grpSp>
      <p:sp>
        <p:nvSpPr>
          <p:cNvPr id="24" name="Freeform 24"/>
          <p:cNvSpPr/>
          <p:nvPr/>
        </p:nvSpPr>
        <p:spPr>
          <a:xfrm>
            <a:off x="800100" y="3459570"/>
            <a:ext cx="2114550" cy="428626"/>
          </a:xfrm>
          <a:custGeom>
            <a:avLst/>
            <a:gdLst/>
            <a:ahLst/>
            <a:cxnLst/>
            <a:rect l="l" t="t" r="r" b="b"/>
            <a:pathLst>
              <a:path w="2819400" h="571501">
                <a:moveTo>
                  <a:pt x="0" y="0"/>
                </a:moveTo>
                <a:lnTo>
                  <a:pt x="2819400" y="0"/>
                </a:lnTo>
                <a:lnTo>
                  <a:pt x="2819400" y="571501"/>
                </a:lnTo>
                <a:lnTo>
                  <a:pt x="0" y="571501"/>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25" name="TextBox 25"/>
          <p:cNvSpPr txBox="1"/>
          <p:nvPr/>
        </p:nvSpPr>
        <p:spPr>
          <a:xfrm>
            <a:off x="800100" y="3459570"/>
            <a:ext cx="2114550" cy="428626"/>
          </a:xfrm>
          <a:prstGeom prst="rect">
            <a:avLst/>
          </a:prstGeom>
        </p:spPr>
        <p:txBody>
          <a:bodyPr lIns="0" tIns="0" rIns="0" bIns="0" rtlCol="0" anchor="ctr"/>
          <a:lstStyle/>
          <a:p>
            <a:pPr algn="l">
              <a:lnSpc>
                <a:spcPts val="1891"/>
              </a:lnSpc>
            </a:pPr>
            <a:r>
              <a:rPr lang="en-US" sz="1575" b="1" dirty="0">
                <a:solidFill>
                  <a:srgbClr val="7C3AED"/>
                </a:solidFill>
                <a:latin typeface="游ゴシック" panose="020B0400000000000000" pitchFamily="50" charset="-128"/>
                <a:ea typeface="游ゴシック" panose="020B0400000000000000" pitchFamily="50" charset="-128"/>
                <a:cs typeface="Noto Sans"/>
                <a:sym typeface="Noto Sans"/>
              </a:rPr>
              <a:t>嘔吐型（短時間）</a:t>
            </a:r>
          </a:p>
        </p:txBody>
      </p:sp>
      <p:grpSp>
        <p:nvGrpSpPr>
          <p:cNvPr id="26" name="Group 26"/>
          <p:cNvGrpSpPr/>
          <p:nvPr/>
        </p:nvGrpSpPr>
        <p:grpSpPr>
          <a:xfrm>
            <a:off x="2857401" y="3459471"/>
            <a:ext cx="2171898" cy="428824"/>
            <a:chOff x="0" y="0"/>
            <a:chExt cx="2895864" cy="571765"/>
          </a:xfrm>
        </p:grpSpPr>
        <p:sp>
          <p:nvSpPr>
            <p:cNvPr id="27" name="Freeform 27"/>
            <p:cNvSpPr/>
            <p:nvPr/>
          </p:nvSpPr>
          <p:spPr>
            <a:xfrm>
              <a:off x="127" y="127"/>
              <a:ext cx="2895600" cy="571500"/>
            </a:xfrm>
            <a:custGeom>
              <a:avLst/>
              <a:gdLst/>
              <a:ahLst/>
              <a:cxnLst/>
              <a:rect l="l" t="t" r="r" b="b"/>
              <a:pathLst>
                <a:path w="2895600" h="571500">
                  <a:moveTo>
                    <a:pt x="0" y="95250"/>
                  </a:moveTo>
                  <a:cubicBezTo>
                    <a:pt x="0" y="42672"/>
                    <a:pt x="42672" y="0"/>
                    <a:pt x="95250" y="0"/>
                  </a:cubicBezTo>
                  <a:lnTo>
                    <a:pt x="2800350" y="0"/>
                  </a:lnTo>
                  <a:cubicBezTo>
                    <a:pt x="2852928" y="0"/>
                    <a:pt x="2895600" y="42672"/>
                    <a:pt x="2895600" y="95250"/>
                  </a:cubicBezTo>
                  <a:lnTo>
                    <a:pt x="2895600" y="476250"/>
                  </a:lnTo>
                  <a:cubicBezTo>
                    <a:pt x="2895600" y="528828"/>
                    <a:pt x="2852928" y="571500"/>
                    <a:pt x="2800350" y="571500"/>
                  </a:cubicBezTo>
                  <a:lnTo>
                    <a:pt x="95250" y="571500"/>
                  </a:lnTo>
                  <a:cubicBezTo>
                    <a:pt x="42672" y="571500"/>
                    <a:pt x="0" y="528828"/>
                    <a:pt x="0" y="476250"/>
                  </a:cubicBezTo>
                  <a:close/>
                </a:path>
              </a:pathLst>
            </a:custGeom>
            <a:solidFill>
              <a:srgbClr val="F3E8FF"/>
            </a:solidFill>
          </p:spPr>
          <p:txBody>
            <a:bodyPr/>
            <a:lstStyle/>
            <a:p>
              <a:endParaRPr lang="ja-JP" altLang="en-US"/>
            </a:p>
          </p:txBody>
        </p:sp>
        <p:sp>
          <p:nvSpPr>
            <p:cNvPr id="28" name="Freeform 28"/>
            <p:cNvSpPr/>
            <p:nvPr/>
          </p:nvSpPr>
          <p:spPr>
            <a:xfrm>
              <a:off x="0" y="0"/>
              <a:ext cx="2895854" cy="571754"/>
            </a:xfrm>
            <a:custGeom>
              <a:avLst/>
              <a:gdLst/>
              <a:ahLst/>
              <a:cxnLst/>
              <a:rect l="l" t="t" r="r" b="b"/>
              <a:pathLst>
                <a:path w="2895854" h="571754">
                  <a:moveTo>
                    <a:pt x="0" y="95377"/>
                  </a:moveTo>
                  <a:cubicBezTo>
                    <a:pt x="0" y="42672"/>
                    <a:pt x="42672" y="0"/>
                    <a:pt x="95377" y="0"/>
                  </a:cubicBezTo>
                  <a:lnTo>
                    <a:pt x="2800477" y="0"/>
                  </a:lnTo>
                  <a:lnTo>
                    <a:pt x="2800477" y="127"/>
                  </a:lnTo>
                  <a:lnTo>
                    <a:pt x="2800477" y="0"/>
                  </a:lnTo>
                  <a:cubicBezTo>
                    <a:pt x="2853182" y="0"/>
                    <a:pt x="2895854" y="42672"/>
                    <a:pt x="2895854" y="95377"/>
                  </a:cubicBezTo>
                  <a:lnTo>
                    <a:pt x="2895727" y="95377"/>
                  </a:lnTo>
                  <a:lnTo>
                    <a:pt x="2895854" y="95377"/>
                  </a:lnTo>
                  <a:lnTo>
                    <a:pt x="2895854" y="476377"/>
                  </a:lnTo>
                  <a:lnTo>
                    <a:pt x="2895727" y="476377"/>
                  </a:lnTo>
                  <a:lnTo>
                    <a:pt x="2895854" y="476377"/>
                  </a:lnTo>
                  <a:cubicBezTo>
                    <a:pt x="2895854" y="529082"/>
                    <a:pt x="2853182" y="571754"/>
                    <a:pt x="2800477" y="571754"/>
                  </a:cubicBezTo>
                  <a:lnTo>
                    <a:pt x="2800477" y="571627"/>
                  </a:lnTo>
                  <a:lnTo>
                    <a:pt x="28004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2800477" y="571500"/>
                  </a:lnTo>
                  <a:cubicBezTo>
                    <a:pt x="2853055" y="571500"/>
                    <a:pt x="2895600" y="528955"/>
                    <a:pt x="2895600" y="476377"/>
                  </a:cubicBezTo>
                  <a:lnTo>
                    <a:pt x="2895600" y="95377"/>
                  </a:lnTo>
                  <a:cubicBezTo>
                    <a:pt x="2895600" y="42799"/>
                    <a:pt x="2853055" y="254"/>
                    <a:pt x="2800477" y="254"/>
                  </a:cubicBezTo>
                  <a:lnTo>
                    <a:pt x="95377" y="254"/>
                  </a:lnTo>
                  <a:lnTo>
                    <a:pt x="95377" y="127"/>
                  </a:lnTo>
                  <a:lnTo>
                    <a:pt x="95377" y="254"/>
                  </a:lnTo>
                  <a:cubicBezTo>
                    <a:pt x="42926" y="254"/>
                    <a:pt x="254" y="42799"/>
                    <a:pt x="254" y="95377"/>
                  </a:cubicBezTo>
                  <a:close/>
                </a:path>
              </a:pathLst>
            </a:custGeom>
            <a:solidFill>
              <a:srgbClr val="D8B4FE"/>
            </a:solidFill>
          </p:spPr>
          <p:txBody>
            <a:bodyPr/>
            <a:lstStyle/>
            <a:p>
              <a:endParaRPr lang="ja-JP" altLang="en-US"/>
            </a:p>
          </p:txBody>
        </p:sp>
      </p:grpSp>
      <p:sp>
        <p:nvSpPr>
          <p:cNvPr id="30" name="Freeform 30"/>
          <p:cNvSpPr/>
          <p:nvPr/>
        </p:nvSpPr>
        <p:spPr>
          <a:xfrm>
            <a:off x="2857500" y="3459570"/>
            <a:ext cx="2314576" cy="428626"/>
          </a:xfrm>
          <a:custGeom>
            <a:avLst/>
            <a:gdLst/>
            <a:ahLst/>
            <a:cxnLst/>
            <a:rect l="l" t="t" r="r" b="b"/>
            <a:pathLst>
              <a:path w="3086101" h="571501">
                <a:moveTo>
                  <a:pt x="0" y="0"/>
                </a:moveTo>
                <a:lnTo>
                  <a:pt x="3086101" y="0"/>
                </a:lnTo>
                <a:lnTo>
                  <a:pt x="3086101" y="571501"/>
                </a:lnTo>
                <a:lnTo>
                  <a:pt x="0" y="571501"/>
                </a:lnTo>
                <a:close/>
              </a:path>
            </a:pathLst>
          </a:custGeom>
          <a:solidFill>
            <a:srgbClr val="000000">
              <a:alpha val="0"/>
            </a:srgbClr>
          </a:solidFill>
        </p:spPr>
        <p:txBody>
          <a:bodyPr/>
          <a:lstStyle/>
          <a:p>
            <a:endParaRPr lang="ja-JP" altLang="en-US"/>
          </a:p>
        </p:txBody>
      </p:sp>
      <p:sp>
        <p:nvSpPr>
          <p:cNvPr id="31" name="TextBox 31"/>
          <p:cNvSpPr txBox="1"/>
          <p:nvPr/>
        </p:nvSpPr>
        <p:spPr>
          <a:xfrm>
            <a:off x="2857500" y="3459570"/>
            <a:ext cx="2314576" cy="428626"/>
          </a:xfrm>
          <a:prstGeom prst="rect">
            <a:avLst/>
          </a:prstGeom>
        </p:spPr>
        <p:txBody>
          <a:bodyPr lIns="0" tIns="0" rIns="0" bIns="0" rtlCol="0" anchor="ctr"/>
          <a:lstStyle/>
          <a:p>
            <a:pPr algn="l">
              <a:lnSpc>
                <a:spcPts val="1891"/>
              </a:lnSpc>
            </a:pPr>
            <a:r>
              <a:rPr lang="en-US" sz="1575" b="1" dirty="0">
                <a:solidFill>
                  <a:srgbClr val="7C3AED"/>
                </a:solidFill>
                <a:latin typeface="游ゴシック" panose="020B0400000000000000" pitchFamily="50" charset="-128"/>
                <a:ea typeface="游ゴシック" panose="020B0400000000000000" pitchFamily="50" charset="-128"/>
                <a:cs typeface="Noto Sans"/>
                <a:sym typeface="Noto Sans"/>
              </a:rPr>
              <a:t>下痢型（数時間後）</a:t>
            </a:r>
          </a:p>
        </p:txBody>
      </p:sp>
      <p:sp>
        <p:nvSpPr>
          <p:cNvPr id="34" name="TextBox 34"/>
          <p:cNvSpPr txBox="1"/>
          <p:nvPr/>
        </p:nvSpPr>
        <p:spPr>
          <a:xfrm>
            <a:off x="800100" y="4081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nvGrpSpPr>
          <p:cNvPr id="35" name="Group 35"/>
          <p:cNvGrpSpPr/>
          <p:nvPr/>
        </p:nvGrpSpPr>
        <p:grpSpPr>
          <a:xfrm>
            <a:off x="800001" y="4570323"/>
            <a:ext cx="1514674" cy="432394"/>
            <a:chOff x="0" y="0"/>
            <a:chExt cx="2019565" cy="576525"/>
          </a:xfrm>
        </p:grpSpPr>
        <p:sp>
          <p:nvSpPr>
            <p:cNvPr id="36" name="Freeform 36"/>
            <p:cNvSpPr/>
            <p:nvPr/>
          </p:nvSpPr>
          <p:spPr>
            <a:xfrm>
              <a:off x="127" y="127"/>
              <a:ext cx="2019427" cy="576326"/>
            </a:xfrm>
            <a:custGeom>
              <a:avLst/>
              <a:gdLst/>
              <a:ahLst/>
              <a:cxnLst/>
              <a:rect l="l" t="t" r="r" b="b"/>
              <a:pathLst>
                <a:path w="2019427" h="576326">
                  <a:moveTo>
                    <a:pt x="0" y="96012"/>
                  </a:moveTo>
                  <a:cubicBezTo>
                    <a:pt x="0" y="43053"/>
                    <a:pt x="43053" y="0"/>
                    <a:pt x="96139" y="0"/>
                  </a:cubicBezTo>
                  <a:lnTo>
                    <a:pt x="1923288" y="0"/>
                  </a:lnTo>
                  <a:cubicBezTo>
                    <a:pt x="1976374" y="0"/>
                    <a:pt x="2019427" y="43053"/>
                    <a:pt x="2019427" y="96012"/>
                  </a:cubicBezTo>
                  <a:lnTo>
                    <a:pt x="2019427" y="480187"/>
                  </a:lnTo>
                  <a:cubicBezTo>
                    <a:pt x="2019427" y="533273"/>
                    <a:pt x="1976374" y="576199"/>
                    <a:pt x="1923288" y="576199"/>
                  </a:cubicBezTo>
                  <a:lnTo>
                    <a:pt x="96139" y="576199"/>
                  </a:lnTo>
                  <a:cubicBezTo>
                    <a:pt x="43053" y="576326"/>
                    <a:pt x="0" y="533273"/>
                    <a:pt x="0" y="480187"/>
                  </a:cubicBezTo>
                  <a:close/>
                </a:path>
              </a:pathLst>
            </a:custGeom>
            <a:solidFill>
              <a:srgbClr val="FFFBEB"/>
            </a:solidFill>
          </p:spPr>
          <p:txBody>
            <a:bodyPr/>
            <a:lstStyle/>
            <a:p>
              <a:endParaRPr lang="ja-JP" altLang="en-US"/>
            </a:p>
          </p:txBody>
        </p:sp>
        <p:sp>
          <p:nvSpPr>
            <p:cNvPr id="37" name="Freeform 37"/>
            <p:cNvSpPr/>
            <p:nvPr/>
          </p:nvSpPr>
          <p:spPr>
            <a:xfrm>
              <a:off x="0" y="0"/>
              <a:ext cx="2019681" cy="576580"/>
            </a:xfrm>
            <a:custGeom>
              <a:avLst/>
              <a:gdLst/>
              <a:ahLst/>
              <a:cxnLst/>
              <a:rect l="l" t="t" r="r" b="b"/>
              <a:pathLst>
                <a:path w="2019681" h="576580">
                  <a:moveTo>
                    <a:pt x="0" y="96139"/>
                  </a:moveTo>
                  <a:cubicBezTo>
                    <a:pt x="0" y="43053"/>
                    <a:pt x="43053" y="0"/>
                    <a:pt x="96266" y="0"/>
                  </a:cubicBezTo>
                  <a:lnTo>
                    <a:pt x="1923415" y="0"/>
                  </a:lnTo>
                  <a:lnTo>
                    <a:pt x="1923415" y="127"/>
                  </a:lnTo>
                  <a:lnTo>
                    <a:pt x="1923415" y="0"/>
                  </a:lnTo>
                  <a:cubicBezTo>
                    <a:pt x="1976501" y="0"/>
                    <a:pt x="2019681" y="43053"/>
                    <a:pt x="2019681" y="96139"/>
                  </a:cubicBezTo>
                  <a:lnTo>
                    <a:pt x="2019554" y="96139"/>
                  </a:lnTo>
                  <a:lnTo>
                    <a:pt x="2019681" y="96139"/>
                  </a:lnTo>
                  <a:lnTo>
                    <a:pt x="2019681" y="480314"/>
                  </a:lnTo>
                  <a:lnTo>
                    <a:pt x="2019554" y="480314"/>
                  </a:lnTo>
                  <a:lnTo>
                    <a:pt x="2019681" y="480314"/>
                  </a:lnTo>
                  <a:cubicBezTo>
                    <a:pt x="2019681" y="533400"/>
                    <a:pt x="1976628" y="576453"/>
                    <a:pt x="1923415" y="576453"/>
                  </a:cubicBezTo>
                  <a:lnTo>
                    <a:pt x="1923415" y="576326"/>
                  </a:lnTo>
                  <a:lnTo>
                    <a:pt x="1923415" y="576453"/>
                  </a:lnTo>
                  <a:lnTo>
                    <a:pt x="96266" y="576453"/>
                  </a:lnTo>
                  <a:lnTo>
                    <a:pt x="96266" y="576326"/>
                  </a:lnTo>
                  <a:lnTo>
                    <a:pt x="96266"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923415" y="576199"/>
                  </a:lnTo>
                  <a:cubicBezTo>
                    <a:pt x="1976374" y="576199"/>
                    <a:pt x="2019300" y="533273"/>
                    <a:pt x="2019300" y="480314"/>
                  </a:cubicBezTo>
                  <a:lnTo>
                    <a:pt x="2019300" y="96139"/>
                  </a:lnTo>
                  <a:cubicBezTo>
                    <a:pt x="2019300" y="43180"/>
                    <a:pt x="1976374" y="254"/>
                    <a:pt x="1923415" y="254"/>
                  </a:cubicBezTo>
                  <a:lnTo>
                    <a:pt x="96266" y="254"/>
                  </a:lnTo>
                  <a:lnTo>
                    <a:pt x="96266" y="127"/>
                  </a:lnTo>
                  <a:lnTo>
                    <a:pt x="96266" y="254"/>
                  </a:lnTo>
                  <a:cubicBezTo>
                    <a:pt x="43180" y="254"/>
                    <a:pt x="254" y="43180"/>
                    <a:pt x="254" y="96139"/>
                  </a:cubicBezTo>
                  <a:close/>
                </a:path>
              </a:pathLst>
            </a:custGeom>
            <a:solidFill>
              <a:srgbClr val="FED7AA"/>
            </a:solidFill>
          </p:spPr>
          <p:txBody>
            <a:bodyPr/>
            <a:lstStyle/>
            <a:p>
              <a:endParaRPr lang="ja-JP" altLang="en-US"/>
            </a:p>
          </p:txBody>
        </p:sp>
      </p:grpSp>
      <p:sp>
        <p:nvSpPr>
          <p:cNvPr id="39" name="Freeform 39"/>
          <p:cNvSpPr/>
          <p:nvPr/>
        </p:nvSpPr>
        <p:spPr>
          <a:xfrm>
            <a:off x="800100" y="4570422"/>
            <a:ext cx="1657350" cy="432196"/>
          </a:xfrm>
          <a:custGeom>
            <a:avLst/>
            <a:gdLst/>
            <a:ahLst/>
            <a:cxnLst/>
            <a:rect l="l" t="t" r="r" b="b"/>
            <a:pathLst>
              <a:path w="2209800" h="576261">
                <a:moveTo>
                  <a:pt x="0" y="0"/>
                </a:moveTo>
                <a:lnTo>
                  <a:pt x="2209800" y="0"/>
                </a:lnTo>
                <a:lnTo>
                  <a:pt x="2209800" y="576261"/>
                </a:lnTo>
                <a:lnTo>
                  <a:pt x="0" y="576261"/>
                </a:lnTo>
                <a:close/>
              </a:path>
            </a:pathLst>
          </a:custGeom>
          <a:solidFill>
            <a:srgbClr val="000000">
              <a:alpha val="0"/>
            </a:srgbClr>
          </a:solidFill>
        </p:spPr>
        <p:txBody>
          <a:bodyPr/>
          <a:lstStyle/>
          <a:p>
            <a:endParaRPr lang="ja-JP" altLang="en-US"/>
          </a:p>
        </p:txBody>
      </p:sp>
      <p:sp>
        <p:nvSpPr>
          <p:cNvPr id="40" name="TextBox 40"/>
          <p:cNvSpPr txBox="1"/>
          <p:nvPr/>
        </p:nvSpPr>
        <p:spPr>
          <a:xfrm>
            <a:off x="800100" y="4570422"/>
            <a:ext cx="1657350" cy="432196"/>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30分〜6時間</a:t>
            </a:r>
          </a:p>
        </p:txBody>
      </p:sp>
      <p:grpSp>
        <p:nvGrpSpPr>
          <p:cNvPr id="44" name="Group 44"/>
          <p:cNvGrpSpPr/>
          <p:nvPr/>
        </p:nvGrpSpPr>
        <p:grpSpPr>
          <a:xfrm>
            <a:off x="800001" y="5716895"/>
            <a:ext cx="1114624" cy="371674"/>
            <a:chOff x="0" y="0"/>
            <a:chExt cx="1486165" cy="495565"/>
          </a:xfrm>
        </p:grpSpPr>
        <p:sp>
          <p:nvSpPr>
            <p:cNvPr id="45" name="Freeform 45"/>
            <p:cNvSpPr/>
            <p:nvPr/>
          </p:nvSpPr>
          <p:spPr>
            <a:xfrm>
              <a:off x="127" y="127"/>
              <a:ext cx="1485900" cy="495300"/>
            </a:xfrm>
            <a:custGeom>
              <a:avLst/>
              <a:gdLst/>
              <a:ahLst/>
              <a:cxnLst/>
              <a:rect l="l" t="t" r="r" b="b"/>
              <a:pathLst>
                <a:path w="1485900" h="495300">
                  <a:moveTo>
                    <a:pt x="0" y="0"/>
                  </a:moveTo>
                  <a:lnTo>
                    <a:pt x="1485900" y="0"/>
                  </a:lnTo>
                  <a:lnTo>
                    <a:pt x="1485900" y="495300"/>
                  </a:lnTo>
                  <a:lnTo>
                    <a:pt x="0" y="495300"/>
                  </a:lnTo>
                  <a:close/>
                </a:path>
              </a:pathLst>
            </a:custGeom>
            <a:solidFill>
              <a:srgbClr val="F0FDF4"/>
            </a:solidFill>
          </p:spPr>
          <p:txBody>
            <a:bodyPr/>
            <a:lstStyle/>
            <a:p>
              <a:endParaRPr lang="ja-JP" altLang="en-US"/>
            </a:p>
          </p:txBody>
        </p:sp>
        <p:sp>
          <p:nvSpPr>
            <p:cNvPr id="46" name="Freeform 46"/>
            <p:cNvSpPr/>
            <p:nvPr/>
          </p:nvSpPr>
          <p:spPr>
            <a:xfrm>
              <a:off x="0" y="0"/>
              <a:ext cx="1486154" cy="495554"/>
            </a:xfrm>
            <a:custGeom>
              <a:avLst/>
              <a:gdLst/>
              <a:ahLst/>
              <a:cxnLst/>
              <a:rect l="l" t="t" r="r" b="b"/>
              <a:pathLst>
                <a:path w="1486154" h="495554">
                  <a:moveTo>
                    <a:pt x="127" y="0"/>
                  </a:moveTo>
                  <a:lnTo>
                    <a:pt x="1486027" y="0"/>
                  </a:lnTo>
                  <a:lnTo>
                    <a:pt x="1486154" y="127"/>
                  </a:lnTo>
                  <a:lnTo>
                    <a:pt x="1486154" y="495427"/>
                  </a:lnTo>
                  <a:lnTo>
                    <a:pt x="14860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486027" y="495300"/>
                  </a:lnTo>
                  <a:lnTo>
                    <a:pt x="1486027" y="495427"/>
                  </a:lnTo>
                  <a:lnTo>
                    <a:pt x="1485900" y="495427"/>
                  </a:lnTo>
                  <a:lnTo>
                    <a:pt x="1485900" y="127"/>
                  </a:lnTo>
                  <a:lnTo>
                    <a:pt x="1486027" y="127"/>
                  </a:lnTo>
                  <a:lnTo>
                    <a:pt x="1486027" y="254"/>
                  </a:lnTo>
                  <a:lnTo>
                    <a:pt x="127" y="254"/>
                  </a:lnTo>
                  <a:close/>
                </a:path>
              </a:pathLst>
            </a:custGeom>
            <a:solidFill>
              <a:srgbClr val="BBF7D0"/>
            </a:solidFill>
          </p:spPr>
          <p:txBody>
            <a:bodyPr/>
            <a:lstStyle/>
            <a:p>
              <a:endParaRPr lang="ja-JP" altLang="en-US"/>
            </a:p>
          </p:txBody>
        </p:sp>
      </p:grpSp>
      <p:sp>
        <p:nvSpPr>
          <p:cNvPr id="49" name="TextBox 49"/>
          <p:cNvSpPr txBox="1"/>
          <p:nvPr/>
        </p:nvSpPr>
        <p:spPr>
          <a:xfrm>
            <a:off x="923527" y="5709850"/>
            <a:ext cx="12573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小分け冷却</a:t>
            </a:r>
          </a:p>
        </p:txBody>
      </p:sp>
      <p:sp>
        <p:nvSpPr>
          <p:cNvPr id="51" name="Freeform 51"/>
          <p:cNvSpPr/>
          <p:nvPr/>
        </p:nvSpPr>
        <p:spPr>
          <a:xfrm>
            <a:off x="3028950" y="5688420"/>
            <a:ext cx="3936206" cy="285750"/>
          </a:xfrm>
          <a:custGeom>
            <a:avLst/>
            <a:gdLst/>
            <a:ahLst/>
            <a:cxnLst/>
            <a:rect l="l" t="t" r="r" b="b"/>
            <a:pathLst>
              <a:path w="5248275" h="381000">
                <a:moveTo>
                  <a:pt x="0" y="0"/>
                </a:moveTo>
                <a:lnTo>
                  <a:pt x="5248275" y="0"/>
                </a:lnTo>
                <a:lnTo>
                  <a:pt x="5248275" y="381000"/>
                </a:lnTo>
                <a:lnTo>
                  <a:pt x="0" y="381000"/>
                </a:lnTo>
                <a:close/>
              </a:path>
            </a:pathLst>
          </a:custGeom>
          <a:solidFill>
            <a:srgbClr val="000000">
              <a:alpha val="0"/>
            </a:srgbClr>
          </a:solidFill>
        </p:spPr>
        <p:txBody>
          <a:bodyPr/>
          <a:lstStyle/>
          <a:p>
            <a:endParaRPr lang="ja-JP" altLang="en-US"/>
          </a:p>
        </p:txBody>
      </p:sp>
      <p:sp>
        <p:nvSpPr>
          <p:cNvPr id="52" name="TextBox 52"/>
          <p:cNvSpPr txBox="1"/>
          <p:nvPr/>
        </p:nvSpPr>
        <p:spPr>
          <a:xfrm>
            <a:off x="2101259" y="5791200"/>
            <a:ext cx="393620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炊飯後は小分けして冷却、長時間保温禁止</a:t>
            </a:r>
          </a:p>
        </p:txBody>
      </p:sp>
      <p:sp>
        <p:nvSpPr>
          <p:cNvPr id="54" name="Freeform 54"/>
          <p:cNvSpPr/>
          <p:nvPr/>
        </p:nvSpPr>
        <p:spPr>
          <a:xfrm>
            <a:off x="800096" y="6202766"/>
            <a:ext cx="1114034" cy="371475"/>
          </a:xfrm>
          <a:custGeom>
            <a:avLst/>
            <a:gdLst/>
            <a:ahLst/>
            <a:cxnLst/>
            <a:rect l="l" t="t" r="r" b="b"/>
            <a:pathLst>
              <a:path w="1028700" h="495300">
                <a:moveTo>
                  <a:pt x="0" y="0"/>
                </a:moveTo>
                <a:lnTo>
                  <a:pt x="1028700" y="0"/>
                </a:lnTo>
                <a:lnTo>
                  <a:pt x="1028700" y="495300"/>
                </a:lnTo>
                <a:lnTo>
                  <a:pt x="0" y="495300"/>
                </a:lnTo>
                <a:close/>
              </a:path>
            </a:pathLst>
          </a:custGeom>
          <a:solidFill>
            <a:srgbClr val="F0FDF4"/>
          </a:solidFill>
        </p:spPr>
        <p:txBody>
          <a:bodyPr/>
          <a:lstStyle/>
          <a:p>
            <a:endParaRPr lang="ja-JP" altLang="en-US"/>
          </a:p>
        </p:txBody>
      </p:sp>
      <p:sp>
        <p:nvSpPr>
          <p:cNvPr id="55" name="Freeform 55"/>
          <p:cNvSpPr/>
          <p:nvPr/>
        </p:nvSpPr>
        <p:spPr>
          <a:xfrm>
            <a:off x="800001" y="6202671"/>
            <a:ext cx="771716" cy="371666"/>
          </a:xfrm>
          <a:custGeom>
            <a:avLst/>
            <a:gdLst/>
            <a:ahLst/>
            <a:cxnLst/>
            <a:rect l="l" t="t" r="r" b="b"/>
            <a:pathLst>
              <a:path w="1028954" h="495554">
                <a:moveTo>
                  <a:pt x="127" y="0"/>
                </a:moveTo>
                <a:lnTo>
                  <a:pt x="1028827" y="0"/>
                </a:lnTo>
                <a:lnTo>
                  <a:pt x="1028954" y="127"/>
                </a:lnTo>
                <a:lnTo>
                  <a:pt x="1028954" y="495427"/>
                </a:lnTo>
                <a:lnTo>
                  <a:pt x="10288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028827" y="495300"/>
                </a:lnTo>
                <a:lnTo>
                  <a:pt x="1028827" y="495427"/>
                </a:lnTo>
                <a:lnTo>
                  <a:pt x="1028700" y="495427"/>
                </a:lnTo>
                <a:lnTo>
                  <a:pt x="1028700" y="127"/>
                </a:lnTo>
                <a:lnTo>
                  <a:pt x="1028827" y="127"/>
                </a:lnTo>
                <a:lnTo>
                  <a:pt x="1028827" y="254"/>
                </a:lnTo>
                <a:lnTo>
                  <a:pt x="127" y="254"/>
                </a:lnTo>
                <a:close/>
              </a:path>
            </a:pathLst>
          </a:custGeom>
          <a:solidFill>
            <a:srgbClr val="BBF7D0"/>
          </a:solidFill>
        </p:spPr>
        <p:txBody>
          <a:bodyPr/>
          <a:lstStyle/>
          <a:p>
            <a:endParaRPr lang="ja-JP" altLang="en-US"/>
          </a:p>
        </p:txBody>
      </p:sp>
      <p:sp>
        <p:nvSpPr>
          <p:cNvPr id="58" name="TextBox 58"/>
          <p:cNvSpPr txBox="1"/>
          <p:nvPr/>
        </p:nvSpPr>
        <p:spPr>
          <a:xfrm>
            <a:off x="923527" y="6195626"/>
            <a:ext cx="91440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再加熱</a:t>
            </a:r>
          </a:p>
        </p:txBody>
      </p:sp>
      <p:sp>
        <p:nvSpPr>
          <p:cNvPr id="60" name="Freeform 60"/>
          <p:cNvSpPr/>
          <p:nvPr/>
        </p:nvSpPr>
        <p:spPr>
          <a:xfrm>
            <a:off x="2686050" y="6174194"/>
            <a:ext cx="3143250" cy="285750"/>
          </a:xfrm>
          <a:custGeom>
            <a:avLst/>
            <a:gdLst/>
            <a:ahLst/>
            <a:cxnLst/>
            <a:rect l="l" t="t" r="r" b="b"/>
            <a:pathLst>
              <a:path w="4191000" h="381000">
                <a:moveTo>
                  <a:pt x="0" y="0"/>
                </a:moveTo>
                <a:lnTo>
                  <a:pt x="4191000" y="0"/>
                </a:lnTo>
                <a:lnTo>
                  <a:pt x="4191000" y="381000"/>
                </a:lnTo>
                <a:lnTo>
                  <a:pt x="0" y="381000"/>
                </a:lnTo>
                <a:close/>
              </a:path>
            </a:pathLst>
          </a:custGeom>
          <a:solidFill>
            <a:srgbClr val="000000">
              <a:alpha val="0"/>
            </a:srgbClr>
          </a:solidFill>
        </p:spPr>
        <p:txBody>
          <a:bodyPr/>
          <a:lstStyle/>
          <a:p>
            <a:endParaRPr lang="ja-JP" altLang="en-US"/>
          </a:p>
        </p:txBody>
      </p:sp>
      <p:sp>
        <p:nvSpPr>
          <p:cNvPr id="61" name="TextBox 61"/>
          <p:cNvSpPr txBox="1"/>
          <p:nvPr/>
        </p:nvSpPr>
        <p:spPr>
          <a:xfrm>
            <a:off x="2101259" y="6276974"/>
            <a:ext cx="3143250"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翌日提供分は冷蔵・再加熱を徹底</a:t>
            </a:r>
          </a:p>
        </p:txBody>
      </p:sp>
      <p:sp>
        <p:nvSpPr>
          <p:cNvPr id="63" name="Freeform 63"/>
          <p:cNvSpPr/>
          <p:nvPr/>
        </p:nvSpPr>
        <p:spPr>
          <a:xfrm>
            <a:off x="800096" y="6688540"/>
            <a:ext cx="1114034" cy="371475"/>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64" name="Freeform 64"/>
          <p:cNvSpPr/>
          <p:nvPr/>
        </p:nvSpPr>
        <p:spPr>
          <a:xfrm>
            <a:off x="800001" y="6688445"/>
            <a:ext cx="943166" cy="371666"/>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sp>
        <p:nvSpPr>
          <p:cNvPr id="67" name="TextBox 67"/>
          <p:cNvSpPr txBox="1"/>
          <p:nvPr/>
        </p:nvSpPr>
        <p:spPr>
          <a:xfrm>
            <a:off x="923527" y="6681400"/>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衛生管理</a:t>
            </a:r>
          </a:p>
        </p:txBody>
      </p:sp>
      <p:sp>
        <p:nvSpPr>
          <p:cNvPr id="69" name="Freeform 69"/>
          <p:cNvSpPr/>
          <p:nvPr/>
        </p:nvSpPr>
        <p:spPr>
          <a:xfrm>
            <a:off x="2857500" y="6659970"/>
            <a:ext cx="2614612" cy="285750"/>
          </a:xfrm>
          <a:custGeom>
            <a:avLst/>
            <a:gdLst/>
            <a:ahLst/>
            <a:cxnLst/>
            <a:rect l="l" t="t" r="r" b="b"/>
            <a:pathLst>
              <a:path w="3486149" h="381000">
                <a:moveTo>
                  <a:pt x="0" y="0"/>
                </a:moveTo>
                <a:lnTo>
                  <a:pt x="3486149" y="0"/>
                </a:lnTo>
                <a:lnTo>
                  <a:pt x="3486149" y="381000"/>
                </a:lnTo>
                <a:lnTo>
                  <a:pt x="0" y="381000"/>
                </a:lnTo>
                <a:close/>
              </a:path>
            </a:pathLst>
          </a:custGeom>
          <a:solidFill>
            <a:srgbClr val="000000">
              <a:alpha val="0"/>
            </a:srgbClr>
          </a:solidFill>
        </p:spPr>
        <p:txBody>
          <a:bodyPr/>
          <a:lstStyle/>
          <a:p>
            <a:endParaRPr lang="ja-JP" altLang="en-US"/>
          </a:p>
        </p:txBody>
      </p:sp>
      <p:sp>
        <p:nvSpPr>
          <p:cNvPr id="70" name="TextBox 70"/>
          <p:cNvSpPr txBox="1"/>
          <p:nvPr/>
        </p:nvSpPr>
        <p:spPr>
          <a:xfrm>
            <a:off x="2101259" y="6762750"/>
            <a:ext cx="2614612"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味見用スプーンの共用はNG</a:t>
            </a:r>
          </a:p>
        </p:txBody>
      </p:sp>
      <p:sp>
        <p:nvSpPr>
          <p:cNvPr id="72" name="Freeform 72"/>
          <p:cNvSpPr/>
          <p:nvPr/>
        </p:nvSpPr>
        <p:spPr>
          <a:xfrm>
            <a:off x="9372600" y="716370"/>
            <a:ext cx="8458200" cy="7286625"/>
          </a:xfrm>
          <a:custGeom>
            <a:avLst/>
            <a:gdLst/>
            <a:ahLst/>
            <a:cxnLst/>
            <a:rect l="l" t="t" r="r" b="b"/>
            <a:pathLst>
              <a:path w="11277600" h="9715500">
                <a:moveTo>
                  <a:pt x="0" y="0"/>
                </a:moveTo>
                <a:lnTo>
                  <a:pt x="11277600" y="0"/>
                </a:lnTo>
                <a:lnTo>
                  <a:pt x="11277600" y="9715500"/>
                </a:lnTo>
                <a:lnTo>
                  <a:pt x="0" y="9715500"/>
                </a:lnTo>
                <a:close/>
              </a:path>
            </a:pathLst>
          </a:custGeom>
          <a:solidFill>
            <a:srgbClr val="FFFFFF"/>
          </a:solidFill>
        </p:spPr>
        <p:txBody>
          <a:bodyPr/>
          <a:lstStyle/>
          <a:p>
            <a:endParaRPr lang="ja-JP" altLang="en-US"/>
          </a:p>
        </p:txBody>
      </p:sp>
      <p:sp>
        <p:nvSpPr>
          <p:cNvPr id="74" name="Freeform 74"/>
          <p:cNvSpPr/>
          <p:nvPr/>
        </p:nvSpPr>
        <p:spPr>
          <a:xfrm>
            <a:off x="9372600" y="716370"/>
            <a:ext cx="8458200" cy="914400"/>
          </a:xfrm>
          <a:custGeom>
            <a:avLst/>
            <a:gdLst/>
            <a:ahLst/>
            <a:cxnLst/>
            <a:rect l="l" t="t" r="r" b="b"/>
            <a:pathLst>
              <a:path w="11277600" h="1219200">
                <a:moveTo>
                  <a:pt x="0" y="0"/>
                </a:moveTo>
                <a:lnTo>
                  <a:pt x="11277600" y="0"/>
                </a:lnTo>
                <a:lnTo>
                  <a:pt x="11277600" y="1219200"/>
                </a:lnTo>
                <a:lnTo>
                  <a:pt x="0" y="1219200"/>
                </a:lnTo>
                <a:close/>
              </a:path>
            </a:pathLst>
          </a:custGeom>
          <a:solidFill>
            <a:srgbClr val="06B6D4"/>
          </a:solidFill>
        </p:spPr>
        <p:txBody>
          <a:bodyPr/>
          <a:lstStyle/>
          <a:p>
            <a:endParaRPr lang="ja-JP" altLang="en-US"/>
          </a:p>
        </p:txBody>
      </p:sp>
      <p:grpSp>
        <p:nvGrpSpPr>
          <p:cNvPr id="75" name="Group 75"/>
          <p:cNvGrpSpPr/>
          <p:nvPr/>
        </p:nvGrpSpPr>
        <p:grpSpPr>
          <a:xfrm>
            <a:off x="9601200" y="1002120"/>
            <a:ext cx="385762" cy="342900"/>
            <a:chOff x="0" y="0"/>
            <a:chExt cx="514349" cy="457200"/>
          </a:xfrm>
        </p:grpSpPr>
        <p:sp>
          <p:nvSpPr>
            <p:cNvPr id="76" name="Freeform 76" descr="preencoded.png"/>
            <p:cNvSpPr/>
            <p:nvPr/>
          </p:nvSpPr>
          <p:spPr>
            <a:xfrm>
              <a:off x="0" y="0"/>
              <a:ext cx="514350" cy="457200"/>
            </a:xfrm>
            <a:custGeom>
              <a:avLst/>
              <a:gdLst/>
              <a:ahLst/>
              <a:cxnLst/>
              <a:rect l="l" t="t" r="r" b="b"/>
              <a:pathLst>
                <a:path w="514350" h="457200">
                  <a:moveTo>
                    <a:pt x="0" y="0"/>
                  </a:moveTo>
                  <a:lnTo>
                    <a:pt x="514350" y="0"/>
                  </a:lnTo>
                  <a:lnTo>
                    <a:pt x="514350" y="457200"/>
                  </a:lnTo>
                  <a:lnTo>
                    <a:pt x="0" y="457200"/>
                  </a:lnTo>
                  <a:lnTo>
                    <a:pt x="0" y="0"/>
                  </a:lnTo>
                  <a:close/>
                </a:path>
              </a:pathLst>
            </a:custGeom>
            <a:blipFill>
              <a:blip r:embed="rId3"/>
              <a:stretch>
                <a:fillRect/>
              </a:stretch>
            </a:blipFill>
          </p:spPr>
          <p:txBody>
            <a:bodyPr/>
            <a:lstStyle/>
            <a:p>
              <a:endParaRPr lang="ja-JP" altLang="en-US"/>
            </a:p>
          </p:txBody>
        </p:sp>
      </p:grpSp>
      <p:grpSp>
        <p:nvGrpSpPr>
          <p:cNvPr id="77" name="Group 77"/>
          <p:cNvGrpSpPr/>
          <p:nvPr/>
        </p:nvGrpSpPr>
        <p:grpSpPr>
          <a:xfrm>
            <a:off x="10158412" y="944970"/>
            <a:ext cx="1839516" cy="457200"/>
            <a:chOff x="0" y="0"/>
            <a:chExt cx="2452688" cy="609600"/>
          </a:xfrm>
        </p:grpSpPr>
        <p:sp>
          <p:nvSpPr>
            <p:cNvPr id="78" name="Freeform 78"/>
            <p:cNvSpPr/>
            <p:nvPr/>
          </p:nvSpPr>
          <p:spPr>
            <a:xfrm>
              <a:off x="0" y="0"/>
              <a:ext cx="2452688" cy="609600"/>
            </a:xfrm>
            <a:custGeom>
              <a:avLst/>
              <a:gdLst/>
              <a:ahLst/>
              <a:cxnLst/>
              <a:rect l="l" t="t" r="r" b="b"/>
              <a:pathLst>
                <a:path w="2452688" h="609600">
                  <a:moveTo>
                    <a:pt x="0" y="0"/>
                  </a:moveTo>
                  <a:lnTo>
                    <a:pt x="2452688" y="0"/>
                  </a:lnTo>
                  <a:lnTo>
                    <a:pt x="2452688" y="609600"/>
                  </a:lnTo>
                  <a:lnTo>
                    <a:pt x="0" y="609600"/>
                  </a:lnTo>
                  <a:close/>
                </a:path>
              </a:pathLst>
            </a:custGeom>
            <a:solidFill>
              <a:srgbClr val="000000">
                <a:alpha val="0"/>
              </a:srgbClr>
            </a:solidFill>
          </p:spPr>
          <p:txBody>
            <a:bodyPr/>
            <a:lstStyle/>
            <a:p>
              <a:endParaRPr lang="ja-JP" altLang="en-US">
                <a:latin typeface="游ゴシック" panose="020B0400000000000000" pitchFamily="50" charset="-128"/>
                <a:ea typeface="游ゴシック" panose="020B0400000000000000" pitchFamily="50" charset="-128"/>
              </a:endParaRPr>
            </a:p>
          </p:txBody>
        </p:sp>
        <p:sp>
          <p:nvSpPr>
            <p:cNvPr id="79" name="TextBox 79"/>
            <p:cNvSpPr txBox="1"/>
            <p:nvPr/>
          </p:nvSpPr>
          <p:spPr>
            <a:xfrm>
              <a:off x="0" y="-9525"/>
              <a:ext cx="2452688" cy="619125"/>
            </a:xfrm>
            <a:prstGeom prst="rect">
              <a:avLst/>
            </a:prstGeom>
          </p:spPr>
          <p:txBody>
            <a:bodyPr lIns="0" tIns="0" rIns="0" bIns="0" rtlCol="0" anchor="ctr"/>
            <a:lstStyle/>
            <a:p>
              <a:pPr algn="l">
                <a:lnSpc>
                  <a:spcPts val="3240"/>
                </a:lnSpc>
              </a:pPr>
              <a:r>
                <a:rPr lang="en-US" sz="2700" b="1" dirty="0">
                  <a:solidFill>
                    <a:srgbClr val="FFFFFF"/>
                  </a:solidFill>
                  <a:latin typeface="游ゴシック" panose="020B0400000000000000" pitchFamily="50" charset="-128"/>
                  <a:ea typeface="游ゴシック" panose="020B0400000000000000" pitchFamily="50" charset="-128"/>
                  <a:cs typeface="Noto Sans Bold"/>
                  <a:sym typeface="Noto Sans Bold"/>
                </a:rPr>
                <a:t>アニサキス</a:t>
              </a:r>
            </a:p>
          </p:txBody>
        </p:sp>
      </p:grpSp>
      <p:sp>
        <p:nvSpPr>
          <p:cNvPr id="82" name="TextBox 82"/>
          <p:cNvSpPr txBox="1"/>
          <p:nvPr/>
        </p:nvSpPr>
        <p:spPr>
          <a:xfrm>
            <a:off x="9715500" y="185222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原因</a:t>
            </a:r>
          </a:p>
        </p:txBody>
      </p:sp>
      <p:sp>
        <p:nvSpPr>
          <p:cNvPr id="84" name="Freeform 84"/>
          <p:cNvSpPr/>
          <p:nvPr/>
        </p:nvSpPr>
        <p:spPr>
          <a:xfrm>
            <a:off x="9829800" y="2373720"/>
            <a:ext cx="7915277" cy="342900"/>
          </a:xfrm>
          <a:custGeom>
            <a:avLst/>
            <a:gdLst/>
            <a:ahLst/>
            <a:cxnLst/>
            <a:rect l="l" t="t" r="r" b="b"/>
            <a:pathLst>
              <a:path w="10553702" h="457200">
                <a:moveTo>
                  <a:pt x="0" y="0"/>
                </a:moveTo>
                <a:lnTo>
                  <a:pt x="10553702" y="0"/>
                </a:lnTo>
                <a:lnTo>
                  <a:pt x="10553702" y="457200"/>
                </a:lnTo>
                <a:lnTo>
                  <a:pt x="0" y="457200"/>
                </a:lnTo>
                <a:close/>
              </a:path>
            </a:pathLst>
          </a:custGeom>
          <a:solidFill>
            <a:srgbClr val="000000">
              <a:alpha val="0"/>
            </a:srgbClr>
          </a:solidFill>
        </p:spPr>
        <p:txBody>
          <a:bodyPr/>
          <a:lstStyle/>
          <a:p>
            <a:endParaRPr lang="ja-JP" altLang="en-US" b="1"/>
          </a:p>
        </p:txBody>
      </p:sp>
      <p:sp>
        <p:nvSpPr>
          <p:cNvPr id="85" name="TextBox 85"/>
          <p:cNvSpPr txBox="1"/>
          <p:nvPr/>
        </p:nvSpPr>
        <p:spPr>
          <a:xfrm>
            <a:off x="9715500" y="2380864"/>
            <a:ext cx="7915276" cy="335756"/>
          </a:xfrm>
          <a:prstGeom prst="rect">
            <a:avLst/>
          </a:prstGeom>
        </p:spPr>
        <p:txBody>
          <a:bodyPr lIns="0" tIns="0" rIns="0" bIns="0" rtlCol="0" anchor="ctr"/>
          <a:lstStyle/>
          <a:p>
            <a:pPr algn="l">
              <a:lnSpc>
                <a:spcPts val="2160"/>
              </a:lnSpc>
            </a:pPr>
            <a:r>
              <a:rPr lang="en-US" sz="1800" b="1" dirty="0">
                <a:solidFill>
                  <a:srgbClr val="374151"/>
                </a:solidFill>
                <a:latin typeface="游ゴシック" panose="020B0400000000000000" pitchFamily="50" charset="-128"/>
                <a:ea typeface="游ゴシック" panose="020B0400000000000000" pitchFamily="50" charset="-128"/>
                <a:cs typeface="Noto Sans"/>
                <a:sym typeface="Noto Sans"/>
              </a:rPr>
              <a:t>サバ、イカ、アジ、サケなどの生魚に寄生</a:t>
            </a:r>
          </a:p>
        </p:txBody>
      </p:sp>
      <p:sp>
        <p:nvSpPr>
          <p:cNvPr id="88" name="TextBox 88"/>
          <p:cNvSpPr txBox="1"/>
          <p:nvPr/>
        </p:nvSpPr>
        <p:spPr>
          <a:xfrm>
            <a:off x="9715500" y="2938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症状</a:t>
            </a:r>
          </a:p>
        </p:txBody>
      </p:sp>
      <p:grpSp>
        <p:nvGrpSpPr>
          <p:cNvPr id="89" name="Group 89"/>
          <p:cNvGrpSpPr/>
          <p:nvPr/>
        </p:nvGrpSpPr>
        <p:grpSpPr>
          <a:xfrm>
            <a:off x="9715401" y="3459471"/>
            <a:ext cx="2171898" cy="428824"/>
            <a:chOff x="0" y="0"/>
            <a:chExt cx="2895864" cy="571765"/>
          </a:xfrm>
        </p:grpSpPr>
        <p:sp>
          <p:nvSpPr>
            <p:cNvPr id="90" name="Freeform 90"/>
            <p:cNvSpPr/>
            <p:nvPr/>
          </p:nvSpPr>
          <p:spPr>
            <a:xfrm>
              <a:off x="127" y="127"/>
              <a:ext cx="2895600" cy="571500"/>
            </a:xfrm>
            <a:custGeom>
              <a:avLst/>
              <a:gdLst/>
              <a:ahLst/>
              <a:cxnLst/>
              <a:rect l="l" t="t" r="r" b="b"/>
              <a:pathLst>
                <a:path w="2895600" h="571500">
                  <a:moveTo>
                    <a:pt x="0" y="95250"/>
                  </a:moveTo>
                  <a:cubicBezTo>
                    <a:pt x="0" y="42672"/>
                    <a:pt x="42672" y="0"/>
                    <a:pt x="95250" y="0"/>
                  </a:cubicBezTo>
                  <a:lnTo>
                    <a:pt x="2800350" y="0"/>
                  </a:lnTo>
                  <a:cubicBezTo>
                    <a:pt x="2852928" y="0"/>
                    <a:pt x="2895600" y="42672"/>
                    <a:pt x="2895600" y="95250"/>
                  </a:cubicBezTo>
                  <a:lnTo>
                    <a:pt x="2895600" y="476250"/>
                  </a:lnTo>
                  <a:cubicBezTo>
                    <a:pt x="2895600" y="528828"/>
                    <a:pt x="2852928" y="571500"/>
                    <a:pt x="28003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91" name="Freeform 91"/>
            <p:cNvSpPr/>
            <p:nvPr/>
          </p:nvSpPr>
          <p:spPr>
            <a:xfrm>
              <a:off x="0" y="0"/>
              <a:ext cx="2895854" cy="571754"/>
            </a:xfrm>
            <a:custGeom>
              <a:avLst/>
              <a:gdLst/>
              <a:ahLst/>
              <a:cxnLst/>
              <a:rect l="l" t="t" r="r" b="b"/>
              <a:pathLst>
                <a:path w="2895854" h="571754">
                  <a:moveTo>
                    <a:pt x="0" y="95377"/>
                  </a:moveTo>
                  <a:cubicBezTo>
                    <a:pt x="0" y="42672"/>
                    <a:pt x="42672" y="0"/>
                    <a:pt x="95377" y="0"/>
                  </a:cubicBezTo>
                  <a:lnTo>
                    <a:pt x="2800477" y="0"/>
                  </a:lnTo>
                  <a:lnTo>
                    <a:pt x="2800477" y="127"/>
                  </a:lnTo>
                  <a:lnTo>
                    <a:pt x="2800477" y="0"/>
                  </a:lnTo>
                  <a:cubicBezTo>
                    <a:pt x="2853182" y="0"/>
                    <a:pt x="2895854" y="42672"/>
                    <a:pt x="2895854" y="95377"/>
                  </a:cubicBezTo>
                  <a:lnTo>
                    <a:pt x="2895727" y="95377"/>
                  </a:lnTo>
                  <a:lnTo>
                    <a:pt x="2895854" y="95377"/>
                  </a:lnTo>
                  <a:lnTo>
                    <a:pt x="2895854" y="476377"/>
                  </a:lnTo>
                  <a:lnTo>
                    <a:pt x="2895727" y="476377"/>
                  </a:lnTo>
                  <a:lnTo>
                    <a:pt x="2895854" y="476377"/>
                  </a:lnTo>
                  <a:cubicBezTo>
                    <a:pt x="2895854" y="529082"/>
                    <a:pt x="2853182" y="571754"/>
                    <a:pt x="2800477" y="571754"/>
                  </a:cubicBezTo>
                  <a:lnTo>
                    <a:pt x="2800477" y="571627"/>
                  </a:lnTo>
                  <a:lnTo>
                    <a:pt x="28004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2800477" y="571500"/>
                  </a:lnTo>
                  <a:cubicBezTo>
                    <a:pt x="2853055" y="571500"/>
                    <a:pt x="2895600" y="528955"/>
                    <a:pt x="2895600" y="476377"/>
                  </a:cubicBezTo>
                  <a:lnTo>
                    <a:pt x="2895600" y="95377"/>
                  </a:lnTo>
                  <a:cubicBezTo>
                    <a:pt x="2895600" y="42799"/>
                    <a:pt x="2853055" y="254"/>
                    <a:pt x="2800477" y="254"/>
                  </a:cubicBezTo>
                  <a:lnTo>
                    <a:pt x="95377" y="254"/>
                  </a:lnTo>
                  <a:lnTo>
                    <a:pt x="95377" y="127"/>
                  </a:lnTo>
                  <a:lnTo>
                    <a:pt x="95377" y="254"/>
                  </a:lnTo>
                  <a:cubicBezTo>
                    <a:pt x="42926" y="254"/>
                    <a:pt x="254" y="42799"/>
                    <a:pt x="254" y="95377"/>
                  </a:cubicBezTo>
                  <a:close/>
                </a:path>
              </a:pathLst>
            </a:custGeom>
            <a:solidFill>
              <a:srgbClr val="FECACA"/>
            </a:solidFill>
          </p:spPr>
          <p:txBody>
            <a:bodyPr/>
            <a:lstStyle/>
            <a:p>
              <a:endParaRPr lang="ja-JP" altLang="en-US"/>
            </a:p>
          </p:txBody>
        </p:sp>
      </p:grpSp>
      <p:sp>
        <p:nvSpPr>
          <p:cNvPr id="93" name="Freeform 93"/>
          <p:cNvSpPr/>
          <p:nvPr/>
        </p:nvSpPr>
        <p:spPr>
          <a:xfrm>
            <a:off x="9715500" y="3459570"/>
            <a:ext cx="2314576" cy="428626"/>
          </a:xfrm>
          <a:custGeom>
            <a:avLst/>
            <a:gdLst/>
            <a:ahLst/>
            <a:cxnLst/>
            <a:rect l="l" t="t" r="r" b="b"/>
            <a:pathLst>
              <a:path w="3086101" h="571501">
                <a:moveTo>
                  <a:pt x="0" y="0"/>
                </a:moveTo>
                <a:lnTo>
                  <a:pt x="3086101" y="0"/>
                </a:lnTo>
                <a:lnTo>
                  <a:pt x="3086101" y="571501"/>
                </a:lnTo>
                <a:lnTo>
                  <a:pt x="0" y="571501"/>
                </a:lnTo>
                <a:close/>
              </a:path>
            </a:pathLst>
          </a:custGeom>
          <a:solidFill>
            <a:srgbClr val="000000">
              <a:alpha val="0"/>
            </a:srgbClr>
          </a:solidFill>
        </p:spPr>
        <p:txBody>
          <a:bodyPr/>
          <a:lstStyle/>
          <a:p>
            <a:endParaRPr lang="ja-JP" altLang="en-US"/>
          </a:p>
        </p:txBody>
      </p:sp>
      <p:sp>
        <p:nvSpPr>
          <p:cNvPr id="94" name="TextBox 94"/>
          <p:cNvSpPr txBox="1"/>
          <p:nvPr/>
        </p:nvSpPr>
        <p:spPr>
          <a:xfrm>
            <a:off x="9715500" y="3459570"/>
            <a:ext cx="2314576"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突き刺すような胃痛</a:t>
            </a:r>
          </a:p>
        </p:txBody>
      </p:sp>
      <p:grpSp>
        <p:nvGrpSpPr>
          <p:cNvPr id="95" name="Group 95"/>
          <p:cNvGrpSpPr/>
          <p:nvPr/>
        </p:nvGrpSpPr>
        <p:grpSpPr>
          <a:xfrm>
            <a:off x="11972827" y="3459471"/>
            <a:ext cx="771724" cy="428824"/>
            <a:chOff x="0" y="0"/>
            <a:chExt cx="1028965" cy="571765"/>
          </a:xfrm>
        </p:grpSpPr>
        <p:sp>
          <p:nvSpPr>
            <p:cNvPr id="96" name="Freeform 96"/>
            <p:cNvSpPr/>
            <p:nvPr/>
          </p:nvSpPr>
          <p:spPr>
            <a:xfrm>
              <a:off x="127" y="127"/>
              <a:ext cx="1028700" cy="571500"/>
            </a:xfrm>
            <a:custGeom>
              <a:avLst/>
              <a:gdLst/>
              <a:ahLst/>
              <a:cxnLst/>
              <a:rect l="l" t="t" r="r" b="b"/>
              <a:pathLst>
                <a:path w="1028700" h="571500">
                  <a:moveTo>
                    <a:pt x="0" y="95250"/>
                  </a:moveTo>
                  <a:cubicBezTo>
                    <a:pt x="0" y="42672"/>
                    <a:pt x="42672" y="0"/>
                    <a:pt x="95250" y="0"/>
                  </a:cubicBezTo>
                  <a:lnTo>
                    <a:pt x="933450" y="0"/>
                  </a:lnTo>
                  <a:cubicBezTo>
                    <a:pt x="986028" y="0"/>
                    <a:pt x="1028700" y="42672"/>
                    <a:pt x="1028700" y="95250"/>
                  </a:cubicBezTo>
                  <a:lnTo>
                    <a:pt x="1028700" y="476250"/>
                  </a:lnTo>
                  <a:cubicBezTo>
                    <a:pt x="1028700" y="528828"/>
                    <a:pt x="986028" y="571500"/>
                    <a:pt x="9334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97" name="Freeform 97"/>
            <p:cNvSpPr/>
            <p:nvPr/>
          </p:nvSpPr>
          <p:spPr>
            <a:xfrm>
              <a:off x="0" y="0"/>
              <a:ext cx="1028954" cy="571754"/>
            </a:xfrm>
            <a:custGeom>
              <a:avLst/>
              <a:gdLst/>
              <a:ahLst/>
              <a:cxnLst/>
              <a:rect l="l" t="t" r="r" b="b"/>
              <a:pathLst>
                <a:path w="1028954" h="571754">
                  <a:moveTo>
                    <a:pt x="0" y="95377"/>
                  </a:moveTo>
                  <a:cubicBezTo>
                    <a:pt x="0" y="42672"/>
                    <a:pt x="42672" y="0"/>
                    <a:pt x="95377" y="0"/>
                  </a:cubicBezTo>
                  <a:lnTo>
                    <a:pt x="933577" y="0"/>
                  </a:lnTo>
                  <a:lnTo>
                    <a:pt x="933577" y="127"/>
                  </a:lnTo>
                  <a:lnTo>
                    <a:pt x="933577" y="0"/>
                  </a:lnTo>
                  <a:cubicBezTo>
                    <a:pt x="986282" y="0"/>
                    <a:pt x="1028954" y="42672"/>
                    <a:pt x="1028954" y="95377"/>
                  </a:cubicBezTo>
                  <a:lnTo>
                    <a:pt x="1028827" y="95377"/>
                  </a:lnTo>
                  <a:lnTo>
                    <a:pt x="1028954" y="95377"/>
                  </a:lnTo>
                  <a:lnTo>
                    <a:pt x="1028954" y="476377"/>
                  </a:lnTo>
                  <a:lnTo>
                    <a:pt x="1028827" y="476377"/>
                  </a:lnTo>
                  <a:lnTo>
                    <a:pt x="1028954" y="476377"/>
                  </a:lnTo>
                  <a:cubicBezTo>
                    <a:pt x="1028954" y="529082"/>
                    <a:pt x="986282" y="571754"/>
                    <a:pt x="933577" y="571754"/>
                  </a:cubicBezTo>
                  <a:lnTo>
                    <a:pt x="933577" y="571627"/>
                  </a:lnTo>
                  <a:lnTo>
                    <a:pt x="9335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799" y="571500"/>
                    <a:pt x="95377" y="571500"/>
                  </a:cubicBezTo>
                  <a:lnTo>
                    <a:pt x="933577" y="571500"/>
                  </a:lnTo>
                  <a:cubicBezTo>
                    <a:pt x="986155" y="571500"/>
                    <a:pt x="1028700" y="528955"/>
                    <a:pt x="1028700" y="476377"/>
                  </a:cubicBezTo>
                  <a:lnTo>
                    <a:pt x="1028700" y="95377"/>
                  </a:lnTo>
                  <a:cubicBezTo>
                    <a:pt x="1028700" y="42799"/>
                    <a:pt x="986155" y="254"/>
                    <a:pt x="933577" y="254"/>
                  </a:cubicBezTo>
                  <a:lnTo>
                    <a:pt x="95377" y="254"/>
                  </a:lnTo>
                  <a:lnTo>
                    <a:pt x="95377" y="127"/>
                  </a:lnTo>
                  <a:lnTo>
                    <a:pt x="95377" y="254"/>
                  </a:lnTo>
                  <a:cubicBezTo>
                    <a:pt x="42799" y="254"/>
                    <a:pt x="254" y="42799"/>
                    <a:pt x="254" y="95377"/>
                  </a:cubicBezTo>
                  <a:close/>
                </a:path>
              </a:pathLst>
            </a:custGeom>
            <a:solidFill>
              <a:srgbClr val="FECACA"/>
            </a:solidFill>
          </p:spPr>
          <p:txBody>
            <a:bodyPr/>
            <a:lstStyle/>
            <a:p>
              <a:endParaRPr lang="ja-JP" altLang="en-US"/>
            </a:p>
          </p:txBody>
        </p:sp>
      </p:grpSp>
      <p:sp>
        <p:nvSpPr>
          <p:cNvPr id="99" name="Freeform 99"/>
          <p:cNvSpPr/>
          <p:nvPr/>
        </p:nvSpPr>
        <p:spPr>
          <a:xfrm>
            <a:off x="11972926" y="3459570"/>
            <a:ext cx="914400" cy="428626"/>
          </a:xfrm>
          <a:custGeom>
            <a:avLst/>
            <a:gdLst/>
            <a:ahLst/>
            <a:cxnLst/>
            <a:rect l="l" t="t" r="r" b="b"/>
            <a:pathLst>
              <a:path w="1219200" h="571501">
                <a:moveTo>
                  <a:pt x="0" y="0"/>
                </a:moveTo>
                <a:lnTo>
                  <a:pt x="1219200" y="0"/>
                </a:lnTo>
                <a:lnTo>
                  <a:pt x="1219200" y="571501"/>
                </a:lnTo>
                <a:lnTo>
                  <a:pt x="0" y="571501"/>
                </a:lnTo>
                <a:close/>
              </a:path>
            </a:pathLst>
          </a:custGeom>
          <a:solidFill>
            <a:srgbClr val="000000">
              <a:alpha val="0"/>
            </a:srgbClr>
          </a:solidFill>
        </p:spPr>
        <p:txBody>
          <a:bodyPr/>
          <a:lstStyle/>
          <a:p>
            <a:endParaRPr lang="ja-JP" altLang="en-US"/>
          </a:p>
        </p:txBody>
      </p:sp>
      <p:sp>
        <p:nvSpPr>
          <p:cNvPr id="100" name="TextBox 100"/>
          <p:cNvSpPr txBox="1"/>
          <p:nvPr/>
        </p:nvSpPr>
        <p:spPr>
          <a:xfrm>
            <a:off x="11972926" y="3459570"/>
            <a:ext cx="91440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嘔吐</a:t>
            </a:r>
          </a:p>
        </p:txBody>
      </p:sp>
      <p:grpSp>
        <p:nvGrpSpPr>
          <p:cNvPr id="101" name="Group 101"/>
          <p:cNvGrpSpPr/>
          <p:nvPr/>
        </p:nvGrpSpPr>
        <p:grpSpPr>
          <a:xfrm>
            <a:off x="12830077" y="3459471"/>
            <a:ext cx="1171774" cy="428824"/>
            <a:chOff x="0" y="0"/>
            <a:chExt cx="1562365" cy="571765"/>
          </a:xfrm>
        </p:grpSpPr>
        <p:sp>
          <p:nvSpPr>
            <p:cNvPr id="102" name="Freeform 102"/>
            <p:cNvSpPr/>
            <p:nvPr/>
          </p:nvSpPr>
          <p:spPr>
            <a:xfrm>
              <a:off x="127" y="127"/>
              <a:ext cx="1562100" cy="571500"/>
            </a:xfrm>
            <a:custGeom>
              <a:avLst/>
              <a:gdLst/>
              <a:ahLst/>
              <a:cxnLst/>
              <a:rect l="l" t="t" r="r" b="b"/>
              <a:pathLst>
                <a:path w="1562100" h="571500">
                  <a:moveTo>
                    <a:pt x="0" y="95250"/>
                  </a:moveTo>
                  <a:cubicBezTo>
                    <a:pt x="0" y="42672"/>
                    <a:pt x="42672" y="0"/>
                    <a:pt x="95250" y="0"/>
                  </a:cubicBezTo>
                  <a:lnTo>
                    <a:pt x="1466850" y="0"/>
                  </a:lnTo>
                  <a:cubicBezTo>
                    <a:pt x="1519428" y="0"/>
                    <a:pt x="1562100" y="42672"/>
                    <a:pt x="1562100" y="95250"/>
                  </a:cubicBezTo>
                  <a:lnTo>
                    <a:pt x="1562100" y="476250"/>
                  </a:lnTo>
                  <a:cubicBezTo>
                    <a:pt x="1562100" y="528828"/>
                    <a:pt x="1519428" y="571500"/>
                    <a:pt x="1466850" y="571500"/>
                  </a:cubicBezTo>
                  <a:lnTo>
                    <a:pt x="95250" y="571500"/>
                  </a:lnTo>
                  <a:cubicBezTo>
                    <a:pt x="42672" y="571500"/>
                    <a:pt x="0" y="528828"/>
                    <a:pt x="0" y="476250"/>
                  </a:cubicBezTo>
                  <a:close/>
                </a:path>
              </a:pathLst>
            </a:custGeom>
            <a:solidFill>
              <a:srgbClr val="FEF2F2"/>
            </a:solidFill>
          </p:spPr>
          <p:txBody>
            <a:bodyPr/>
            <a:lstStyle/>
            <a:p>
              <a:endParaRPr lang="ja-JP" altLang="en-US"/>
            </a:p>
          </p:txBody>
        </p:sp>
        <p:sp>
          <p:nvSpPr>
            <p:cNvPr id="103" name="Freeform 103"/>
            <p:cNvSpPr/>
            <p:nvPr/>
          </p:nvSpPr>
          <p:spPr>
            <a:xfrm>
              <a:off x="0" y="0"/>
              <a:ext cx="1562354" cy="571754"/>
            </a:xfrm>
            <a:custGeom>
              <a:avLst/>
              <a:gdLst/>
              <a:ahLst/>
              <a:cxnLst/>
              <a:rect l="l" t="t" r="r" b="b"/>
              <a:pathLst>
                <a:path w="1562354" h="571754">
                  <a:moveTo>
                    <a:pt x="0" y="95377"/>
                  </a:moveTo>
                  <a:cubicBezTo>
                    <a:pt x="0" y="42672"/>
                    <a:pt x="42672" y="0"/>
                    <a:pt x="95377" y="0"/>
                  </a:cubicBezTo>
                  <a:lnTo>
                    <a:pt x="1466977" y="0"/>
                  </a:lnTo>
                  <a:lnTo>
                    <a:pt x="1466977" y="127"/>
                  </a:lnTo>
                  <a:lnTo>
                    <a:pt x="1466977" y="0"/>
                  </a:lnTo>
                  <a:cubicBezTo>
                    <a:pt x="1519682" y="0"/>
                    <a:pt x="1562354" y="42672"/>
                    <a:pt x="1562354" y="95377"/>
                  </a:cubicBezTo>
                  <a:lnTo>
                    <a:pt x="1562227" y="95377"/>
                  </a:lnTo>
                  <a:lnTo>
                    <a:pt x="1562354" y="95377"/>
                  </a:lnTo>
                  <a:lnTo>
                    <a:pt x="1562354" y="476377"/>
                  </a:lnTo>
                  <a:lnTo>
                    <a:pt x="1562227" y="476377"/>
                  </a:lnTo>
                  <a:lnTo>
                    <a:pt x="1562354" y="476377"/>
                  </a:lnTo>
                  <a:cubicBezTo>
                    <a:pt x="1562354" y="529082"/>
                    <a:pt x="1519682" y="571754"/>
                    <a:pt x="1466977" y="571754"/>
                  </a:cubicBezTo>
                  <a:lnTo>
                    <a:pt x="1466977" y="571627"/>
                  </a:lnTo>
                  <a:lnTo>
                    <a:pt x="1466977" y="571754"/>
                  </a:lnTo>
                  <a:lnTo>
                    <a:pt x="95377" y="571754"/>
                  </a:lnTo>
                  <a:lnTo>
                    <a:pt x="95377" y="571627"/>
                  </a:lnTo>
                  <a:lnTo>
                    <a:pt x="95377" y="571754"/>
                  </a:lnTo>
                  <a:cubicBezTo>
                    <a:pt x="42672" y="571754"/>
                    <a:pt x="0" y="529082"/>
                    <a:pt x="0" y="476377"/>
                  </a:cubicBezTo>
                  <a:lnTo>
                    <a:pt x="0" y="95377"/>
                  </a:lnTo>
                  <a:lnTo>
                    <a:pt x="127" y="95377"/>
                  </a:lnTo>
                  <a:lnTo>
                    <a:pt x="0" y="95377"/>
                  </a:lnTo>
                  <a:moveTo>
                    <a:pt x="254" y="95377"/>
                  </a:moveTo>
                  <a:lnTo>
                    <a:pt x="254" y="476377"/>
                  </a:lnTo>
                  <a:lnTo>
                    <a:pt x="127" y="476377"/>
                  </a:lnTo>
                  <a:lnTo>
                    <a:pt x="254" y="476377"/>
                  </a:lnTo>
                  <a:cubicBezTo>
                    <a:pt x="254" y="528955"/>
                    <a:pt x="42926" y="571500"/>
                    <a:pt x="95377" y="571500"/>
                  </a:cubicBezTo>
                  <a:lnTo>
                    <a:pt x="1466977" y="571500"/>
                  </a:lnTo>
                  <a:cubicBezTo>
                    <a:pt x="1519555" y="571500"/>
                    <a:pt x="1562100" y="528955"/>
                    <a:pt x="1562100" y="476377"/>
                  </a:cubicBezTo>
                  <a:lnTo>
                    <a:pt x="1562100" y="95377"/>
                  </a:lnTo>
                  <a:cubicBezTo>
                    <a:pt x="1562100" y="42799"/>
                    <a:pt x="1519555" y="254"/>
                    <a:pt x="1466977" y="254"/>
                  </a:cubicBezTo>
                  <a:lnTo>
                    <a:pt x="95377" y="254"/>
                  </a:lnTo>
                  <a:lnTo>
                    <a:pt x="95377" y="127"/>
                  </a:lnTo>
                  <a:lnTo>
                    <a:pt x="95377" y="254"/>
                  </a:lnTo>
                  <a:cubicBezTo>
                    <a:pt x="42926" y="254"/>
                    <a:pt x="254" y="42799"/>
                    <a:pt x="254" y="95377"/>
                  </a:cubicBezTo>
                  <a:close/>
                </a:path>
              </a:pathLst>
            </a:custGeom>
            <a:solidFill>
              <a:srgbClr val="FECACA"/>
            </a:solidFill>
          </p:spPr>
          <p:txBody>
            <a:bodyPr/>
            <a:lstStyle/>
            <a:p>
              <a:endParaRPr lang="ja-JP" altLang="en-US"/>
            </a:p>
          </p:txBody>
        </p:sp>
      </p:grpSp>
      <p:sp>
        <p:nvSpPr>
          <p:cNvPr id="105" name="Freeform 105"/>
          <p:cNvSpPr/>
          <p:nvPr/>
        </p:nvSpPr>
        <p:spPr>
          <a:xfrm>
            <a:off x="12830176" y="3459570"/>
            <a:ext cx="1314450" cy="428626"/>
          </a:xfrm>
          <a:custGeom>
            <a:avLst/>
            <a:gdLst/>
            <a:ahLst/>
            <a:cxnLst/>
            <a:rect l="l" t="t" r="r" b="b"/>
            <a:pathLst>
              <a:path w="1752600" h="571501">
                <a:moveTo>
                  <a:pt x="0" y="0"/>
                </a:moveTo>
                <a:lnTo>
                  <a:pt x="1752600" y="0"/>
                </a:lnTo>
                <a:lnTo>
                  <a:pt x="1752600" y="571501"/>
                </a:lnTo>
                <a:lnTo>
                  <a:pt x="0" y="571501"/>
                </a:lnTo>
                <a:close/>
              </a:path>
            </a:pathLst>
          </a:custGeom>
          <a:solidFill>
            <a:srgbClr val="000000">
              <a:alpha val="0"/>
            </a:srgbClr>
          </a:solidFill>
        </p:spPr>
        <p:txBody>
          <a:bodyPr/>
          <a:lstStyle/>
          <a:p>
            <a:endParaRPr lang="ja-JP" altLang="en-US"/>
          </a:p>
        </p:txBody>
      </p:sp>
      <p:sp>
        <p:nvSpPr>
          <p:cNvPr id="106" name="TextBox 106"/>
          <p:cNvSpPr txBox="1"/>
          <p:nvPr/>
        </p:nvSpPr>
        <p:spPr>
          <a:xfrm>
            <a:off x="12830176" y="3459570"/>
            <a:ext cx="1314450" cy="428626"/>
          </a:xfrm>
          <a:prstGeom prst="rect">
            <a:avLst/>
          </a:prstGeom>
        </p:spPr>
        <p:txBody>
          <a:bodyPr lIns="0" tIns="0" rIns="0" bIns="0" rtlCol="0" anchor="ctr"/>
          <a:lstStyle/>
          <a:p>
            <a:pPr algn="l">
              <a:lnSpc>
                <a:spcPts val="1891"/>
              </a:lnSpc>
            </a:pPr>
            <a:r>
              <a:rPr lang="en-US" sz="1575" b="1" dirty="0">
                <a:solidFill>
                  <a:srgbClr val="DC2626"/>
                </a:solidFill>
                <a:latin typeface="游ゴシック" panose="020B0400000000000000" pitchFamily="50" charset="-128"/>
                <a:ea typeface="游ゴシック" panose="020B0400000000000000" pitchFamily="50" charset="-128"/>
                <a:cs typeface="Noto Sans"/>
                <a:sym typeface="Noto Sans"/>
              </a:rPr>
              <a:t>食欲不振</a:t>
            </a:r>
          </a:p>
        </p:txBody>
      </p:sp>
      <p:sp>
        <p:nvSpPr>
          <p:cNvPr id="109" name="TextBox 109"/>
          <p:cNvSpPr txBox="1"/>
          <p:nvPr/>
        </p:nvSpPr>
        <p:spPr>
          <a:xfrm>
            <a:off x="9715500" y="408107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潜伏期間</a:t>
            </a:r>
          </a:p>
        </p:txBody>
      </p:sp>
      <p:grpSp>
        <p:nvGrpSpPr>
          <p:cNvPr id="110" name="Group 110"/>
          <p:cNvGrpSpPr/>
          <p:nvPr/>
        </p:nvGrpSpPr>
        <p:grpSpPr>
          <a:xfrm>
            <a:off x="9715401" y="4570323"/>
            <a:ext cx="1486098" cy="432394"/>
            <a:chOff x="0" y="0"/>
            <a:chExt cx="1981464" cy="576525"/>
          </a:xfrm>
        </p:grpSpPr>
        <p:sp>
          <p:nvSpPr>
            <p:cNvPr id="111" name="Freeform 111"/>
            <p:cNvSpPr/>
            <p:nvPr/>
          </p:nvSpPr>
          <p:spPr>
            <a:xfrm>
              <a:off x="127" y="127"/>
              <a:ext cx="1981327" cy="576326"/>
            </a:xfrm>
            <a:custGeom>
              <a:avLst/>
              <a:gdLst/>
              <a:ahLst/>
              <a:cxnLst/>
              <a:rect l="l" t="t" r="r" b="b"/>
              <a:pathLst>
                <a:path w="1981327" h="576326">
                  <a:moveTo>
                    <a:pt x="0" y="96012"/>
                  </a:moveTo>
                  <a:cubicBezTo>
                    <a:pt x="0" y="43053"/>
                    <a:pt x="43053" y="0"/>
                    <a:pt x="96139" y="0"/>
                  </a:cubicBezTo>
                  <a:lnTo>
                    <a:pt x="1885188" y="0"/>
                  </a:lnTo>
                  <a:cubicBezTo>
                    <a:pt x="1938274" y="0"/>
                    <a:pt x="1981327" y="43053"/>
                    <a:pt x="1981327" y="96012"/>
                  </a:cubicBezTo>
                  <a:lnTo>
                    <a:pt x="1981327" y="480187"/>
                  </a:lnTo>
                  <a:cubicBezTo>
                    <a:pt x="1981327" y="533273"/>
                    <a:pt x="1938274" y="576199"/>
                    <a:pt x="1885188" y="576199"/>
                  </a:cubicBezTo>
                  <a:lnTo>
                    <a:pt x="96139" y="576199"/>
                  </a:lnTo>
                  <a:cubicBezTo>
                    <a:pt x="43053" y="576326"/>
                    <a:pt x="0" y="533273"/>
                    <a:pt x="0" y="480187"/>
                  </a:cubicBezTo>
                  <a:close/>
                </a:path>
              </a:pathLst>
            </a:custGeom>
            <a:solidFill>
              <a:srgbClr val="FFFBEB"/>
            </a:solidFill>
          </p:spPr>
          <p:txBody>
            <a:bodyPr/>
            <a:lstStyle/>
            <a:p>
              <a:endParaRPr lang="ja-JP" altLang="en-US"/>
            </a:p>
          </p:txBody>
        </p:sp>
        <p:sp>
          <p:nvSpPr>
            <p:cNvPr id="112" name="Freeform 112"/>
            <p:cNvSpPr/>
            <p:nvPr/>
          </p:nvSpPr>
          <p:spPr>
            <a:xfrm>
              <a:off x="0" y="0"/>
              <a:ext cx="1981581" cy="576580"/>
            </a:xfrm>
            <a:custGeom>
              <a:avLst/>
              <a:gdLst/>
              <a:ahLst/>
              <a:cxnLst/>
              <a:rect l="l" t="t" r="r" b="b"/>
              <a:pathLst>
                <a:path w="1981581" h="576580">
                  <a:moveTo>
                    <a:pt x="0" y="96139"/>
                  </a:moveTo>
                  <a:cubicBezTo>
                    <a:pt x="0" y="43053"/>
                    <a:pt x="43053" y="0"/>
                    <a:pt x="96266" y="0"/>
                  </a:cubicBezTo>
                  <a:lnTo>
                    <a:pt x="1885315" y="0"/>
                  </a:lnTo>
                  <a:lnTo>
                    <a:pt x="1885315" y="127"/>
                  </a:lnTo>
                  <a:lnTo>
                    <a:pt x="1885315" y="0"/>
                  </a:lnTo>
                  <a:cubicBezTo>
                    <a:pt x="1938401" y="0"/>
                    <a:pt x="1981581" y="43053"/>
                    <a:pt x="1981581" y="96139"/>
                  </a:cubicBezTo>
                  <a:lnTo>
                    <a:pt x="1981454" y="96139"/>
                  </a:lnTo>
                  <a:lnTo>
                    <a:pt x="1981581" y="96139"/>
                  </a:lnTo>
                  <a:lnTo>
                    <a:pt x="1981581" y="480314"/>
                  </a:lnTo>
                  <a:lnTo>
                    <a:pt x="1981454" y="480314"/>
                  </a:lnTo>
                  <a:lnTo>
                    <a:pt x="1981581" y="480314"/>
                  </a:lnTo>
                  <a:cubicBezTo>
                    <a:pt x="1981581" y="533400"/>
                    <a:pt x="1938528" y="576453"/>
                    <a:pt x="1885315" y="576453"/>
                  </a:cubicBezTo>
                  <a:lnTo>
                    <a:pt x="1885315" y="576326"/>
                  </a:lnTo>
                  <a:lnTo>
                    <a:pt x="1885315" y="576453"/>
                  </a:lnTo>
                  <a:lnTo>
                    <a:pt x="96266" y="576453"/>
                  </a:lnTo>
                  <a:lnTo>
                    <a:pt x="96266" y="576326"/>
                  </a:lnTo>
                  <a:lnTo>
                    <a:pt x="96266" y="576453"/>
                  </a:lnTo>
                  <a:cubicBezTo>
                    <a:pt x="43053" y="576580"/>
                    <a:pt x="0" y="533527"/>
                    <a:pt x="0" y="480314"/>
                  </a:cubicBezTo>
                  <a:lnTo>
                    <a:pt x="0" y="96139"/>
                  </a:lnTo>
                  <a:lnTo>
                    <a:pt x="127" y="96139"/>
                  </a:lnTo>
                  <a:lnTo>
                    <a:pt x="0" y="96139"/>
                  </a:lnTo>
                  <a:moveTo>
                    <a:pt x="254" y="96139"/>
                  </a:moveTo>
                  <a:lnTo>
                    <a:pt x="254" y="480314"/>
                  </a:lnTo>
                  <a:lnTo>
                    <a:pt x="127" y="480314"/>
                  </a:lnTo>
                  <a:lnTo>
                    <a:pt x="254" y="480314"/>
                  </a:lnTo>
                  <a:cubicBezTo>
                    <a:pt x="254" y="533273"/>
                    <a:pt x="43180" y="576199"/>
                    <a:pt x="96139" y="576199"/>
                  </a:cubicBezTo>
                  <a:lnTo>
                    <a:pt x="1885315" y="576199"/>
                  </a:lnTo>
                  <a:cubicBezTo>
                    <a:pt x="1938274" y="576199"/>
                    <a:pt x="1981200" y="533273"/>
                    <a:pt x="1981200" y="480314"/>
                  </a:cubicBezTo>
                  <a:lnTo>
                    <a:pt x="1981200" y="96139"/>
                  </a:lnTo>
                  <a:cubicBezTo>
                    <a:pt x="1981200" y="43180"/>
                    <a:pt x="1938274" y="254"/>
                    <a:pt x="1885315" y="254"/>
                  </a:cubicBezTo>
                  <a:lnTo>
                    <a:pt x="96266" y="254"/>
                  </a:lnTo>
                  <a:lnTo>
                    <a:pt x="96266" y="127"/>
                  </a:lnTo>
                  <a:lnTo>
                    <a:pt x="96266" y="254"/>
                  </a:lnTo>
                  <a:cubicBezTo>
                    <a:pt x="43180" y="254"/>
                    <a:pt x="254" y="43180"/>
                    <a:pt x="254" y="96139"/>
                  </a:cubicBezTo>
                  <a:close/>
                </a:path>
              </a:pathLst>
            </a:custGeom>
            <a:solidFill>
              <a:srgbClr val="FED7AA"/>
            </a:solidFill>
          </p:spPr>
          <p:txBody>
            <a:bodyPr/>
            <a:lstStyle/>
            <a:p>
              <a:endParaRPr lang="ja-JP" altLang="en-US"/>
            </a:p>
          </p:txBody>
        </p:sp>
      </p:grpSp>
      <p:sp>
        <p:nvSpPr>
          <p:cNvPr id="114" name="Freeform 114"/>
          <p:cNvSpPr/>
          <p:nvPr/>
        </p:nvSpPr>
        <p:spPr>
          <a:xfrm>
            <a:off x="9715500" y="4570422"/>
            <a:ext cx="1628776" cy="432196"/>
          </a:xfrm>
          <a:custGeom>
            <a:avLst/>
            <a:gdLst/>
            <a:ahLst/>
            <a:cxnLst/>
            <a:rect l="l" t="t" r="r" b="b"/>
            <a:pathLst>
              <a:path w="2171701" h="576261">
                <a:moveTo>
                  <a:pt x="0" y="0"/>
                </a:moveTo>
                <a:lnTo>
                  <a:pt x="2171701" y="0"/>
                </a:lnTo>
                <a:lnTo>
                  <a:pt x="2171701" y="576261"/>
                </a:lnTo>
                <a:lnTo>
                  <a:pt x="0" y="576261"/>
                </a:lnTo>
                <a:close/>
              </a:path>
            </a:pathLst>
          </a:custGeom>
          <a:solidFill>
            <a:srgbClr val="000000">
              <a:alpha val="0"/>
            </a:srgbClr>
          </a:solidFill>
        </p:spPr>
        <p:txBody>
          <a:bodyPr/>
          <a:lstStyle/>
          <a:p>
            <a:endParaRPr lang="ja-JP" altLang="en-US"/>
          </a:p>
        </p:txBody>
      </p:sp>
      <p:sp>
        <p:nvSpPr>
          <p:cNvPr id="115" name="TextBox 115"/>
          <p:cNvSpPr txBox="1"/>
          <p:nvPr/>
        </p:nvSpPr>
        <p:spPr>
          <a:xfrm>
            <a:off x="9715500" y="4570422"/>
            <a:ext cx="1628776" cy="432196"/>
          </a:xfrm>
          <a:prstGeom prst="rect">
            <a:avLst/>
          </a:prstGeom>
        </p:spPr>
        <p:txBody>
          <a:bodyPr lIns="0" tIns="0" rIns="0" bIns="0" rtlCol="0" anchor="ctr"/>
          <a:lstStyle/>
          <a:p>
            <a:pPr algn="l">
              <a:lnSpc>
                <a:spcPts val="1891"/>
              </a:lnSpc>
            </a:pPr>
            <a:r>
              <a:rPr lang="en-US" sz="1575" b="1" dirty="0">
                <a:solidFill>
                  <a:srgbClr val="D97706"/>
                </a:solidFill>
                <a:latin typeface="游ゴシック" panose="020B0400000000000000" pitchFamily="50" charset="-128"/>
                <a:ea typeface="游ゴシック" panose="020B0400000000000000" pitchFamily="50" charset="-128"/>
                <a:cs typeface="Noto Sans Bold"/>
                <a:sym typeface="Noto Sans Bold"/>
              </a:rPr>
              <a:t>数時間〜1日</a:t>
            </a:r>
          </a:p>
        </p:txBody>
      </p:sp>
      <p:sp>
        <p:nvSpPr>
          <p:cNvPr id="118" name="TextBox 118"/>
          <p:cNvSpPr txBox="1"/>
          <p:nvPr/>
        </p:nvSpPr>
        <p:spPr>
          <a:xfrm>
            <a:off x="9715500" y="5166926"/>
            <a:ext cx="7915276" cy="407194"/>
          </a:xfrm>
          <a:prstGeom prst="rect">
            <a:avLst/>
          </a:prstGeom>
        </p:spPr>
        <p:txBody>
          <a:bodyPr lIns="0" tIns="0" rIns="0" bIns="0" rtlCol="0" anchor="ctr"/>
          <a:lstStyle>
            <a:defPPr>
              <a:defRPr lang="en-US"/>
            </a:defPPr>
            <a:lvl1pPr>
              <a:lnSpc>
                <a:spcPts val="2431"/>
              </a:lnSpc>
              <a:defRPr sz="2026" b="1">
                <a:solidFill>
                  <a:srgbClr val="1F2937"/>
                </a:solidFill>
                <a:latin typeface="游ゴシック" panose="020B0400000000000000" pitchFamily="50" charset="-128"/>
                <a:ea typeface="游ゴシック" panose="020B0400000000000000" pitchFamily="50" charset="-128"/>
                <a:cs typeface="Noto Sans Bold"/>
              </a:defRPr>
            </a:lvl1pPr>
          </a:lstStyle>
          <a:p>
            <a:r>
              <a:rPr lang="en-US" dirty="0">
                <a:sym typeface="Noto Sans Bold"/>
              </a:rPr>
              <a:t>🛡️ 対策</a:t>
            </a:r>
          </a:p>
        </p:txBody>
      </p:sp>
      <p:grpSp>
        <p:nvGrpSpPr>
          <p:cNvPr id="119" name="Group 119"/>
          <p:cNvGrpSpPr/>
          <p:nvPr/>
        </p:nvGrpSpPr>
        <p:grpSpPr>
          <a:xfrm>
            <a:off x="9715401" y="5716895"/>
            <a:ext cx="943174" cy="371674"/>
            <a:chOff x="0" y="0"/>
            <a:chExt cx="1257565" cy="495565"/>
          </a:xfrm>
        </p:grpSpPr>
        <p:sp>
          <p:nvSpPr>
            <p:cNvPr id="120" name="Freeform 120"/>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ECFDF5"/>
            </a:solidFill>
          </p:spPr>
          <p:txBody>
            <a:bodyPr/>
            <a:lstStyle/>
            <a:p>
              <a:endParaRPr lang="ja-JP" altLang="en-US"/>
            </a:p>
          </p:txBody>
        </p:sp>
        <p:sp>
          <p:nvSpPr>
            <p:cNvPr id="121" name="Freeform 121"/>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A7F3D0"/>
            </a:solidFill>
          </p:spPr>
          <p:txBody>
            <a:bodyPr/>
            <a:lstStyle/>
            <a:p>
              <a:endParaRPr lang="ja-JP" altLang="en-US"/>
            </a:p>
          </p:txBody>
        </p:sp>
      </p:grpSp>
      <p:sp>
        <p:nvSpPr>
          <p:cNvPr id="124" name="TextBox 124"/>
          <p:cNvSpPr txBox="1"/>
          <p:nvPr/>
        </p:nvSpPr>
        <p:spPr>
          <a:xfrm>
            <a:off x="9782576" y="5709850"/>
            <a:ext cx="1085850" cy="378620"/>
          </a:xfrm>
          <a:prstGeom prst="rect">
            <a:avLst/>
          </a:prstGeom>
        </p:spPr>
        <p:txBody>
          <a:bodyPr lIns="0" tIns="0" rIns="0" bIns="0" rtlCol="0" anchor="ctr"/>
          <a:lstStyle/>
          <a:p>
            <a:pPr algn="l">
              <a:lnSpc>
                <a:spcPts val="1620"/>
              </a:lnSpc>
            </a:pPr>
            <a:r>
              <a:rPr lang="en-US" sz="1350" b="1" dirty="0">
                <a:solidFill>
                  <a:srgbClr val="047857"/>
                </a:solidFill>
                <a:latin typeface="游ゴシック" panose="020B0400000000000000" pitchFamily="50" charset="-128"/>
                <a:ea typeface="游ゴシック" panose="020B0400000000000000" pitchFamily="50" charset="-128"/>
                <a:cs typeface="Noto Sans"/>
                <a:sym typeface="Noto Sans"/>
              </a:rPr>
              <a:t>冷凍処理</a:t>
            </a:r>
          </a:p>
        </p:txBody>
      </p:sp>
      <p:sp>
        <p:nvSpPr>
          <p:cNvPr id="126" name="Freeform 126"/>
          <p:cNvSpPr/>
          <p:nvPr/>
        </p:nvSpPr>
        <p:spPr>
          <a:xfrm>
            <a:off x="11640346" y="5688420"/>
            <a:ext cx="4296966" cy="285750"/>
          </a:xfrm>
          <a:custGeom>
            <a:avLst/>
            <a:gdLst/>
            <a:ahLst/>
            <a:cxnLst/>
            <a:rect l="l" t="t" r="r" b="b"/>
            <a:pathLst>
              <a:path w="5729288" h="381000">
                <a:moveTo>
                  <a:pt x="0" y="0"/>
                </a:moveTo>
                <a:lnTo>
                  <a:pt x="5729288" y="0"/>
                </a:lnTo>
                <a:lnTo>
                  <a:pt x="5729288" y="381000"/>
                </a:lnTo>
                <a:lnTo>
                  <a:pt x="0" y="381000"/>
                </a:lnTo>
                <a:close/>
              </a:path>
            </a:pathLst>
          </a:custGeom>
          <a:solidFill>
            <a:srgbClr val="000000">
              <a:alpha val="0"/>
            </a:srgbClr>
          </a:solidFill>
        </p:spPr>
        <p:txBody>
          <a:bodyPr/>
          <a:lstStyle/>
          <a:p>
            <a:endParaRPr lang="ja-JP" altLang="en-US"/>
          </a:p>
        </p:txBody>
      </p:sp>
      <p:sp>
        <p:nvSpPr>
          <p:cNvPr id="127" name="TextBox 127"/>
          <p:cNvSpPr txBox="1"/>
          <p:nvPr/>
        </p:nvSpPr>
        <p:spPr>
          <a:xfrm>
            <a:off x="10810279" y="5769792"/>
            <a:ext cx="4296966"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−20℃以下で24時間以上冷凍（冷凍処理義務）</a:t>
            </a:r>
          </a:p>
        </p:txBody>
      </p:sp>
      <p:grpSp>
        <p:nvGrpSpPr>
          <p:cNvPr id="128" name="Group 128"/>
          <p:cNvGrpSpPr/>
          <p:nvPr/>
        </p:nvGrpSpPr>
        <p:grpSpPr>
          <a:xfrm>
            <a:off x="9715401" y="6202671"/>
            <a:ext cx="943174" cy="371674"/>
            <a:chOff x="0" y="0"/>
            <a:chExt cx="1257565" cy="495565"/>
          </a:xfrm>
        </p:grpSpPr>
        <p:sp>
          <p:nvSpPr>
            <p:cNvPr id="129" name="Freeform 129"/>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130" name="Freeform 130"/>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grpSp>
      <p:sp>
        <p:nvSpPr>
          <p:cNvPr id="133" name="TextBox 133"/>
          <p:cNvSpPr txBox="1"/>
          <p:nvPr/>
        </p:nvSpPr>
        <p:spPr>
          <a:xfrm>
            <a:off x="9782576" y="6195626"/>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目視検査</a:t>
            </a:r>
          </a:p>
        </p:txBody>
      </p:sp>
      <p:sp>
        <p:nvSpPr>
          <p:cNvPr id="135" name="Freeform 135"/>
          <p:cNvSpPr/>
          <p:nvPr/>
        </p:nvSpPr>
        <p:spPr>
          <a:xfrm>
            <a:off x="11640346" y="6174194"/>
            <a:ext cx="3543300" cy="285750"/>
          </a:xfrm>
          <a:custGeom>
            <a:avLst/>
            <a:gdLst/>
            <a:ahLst/>
            <a:cxnLst/>
            <a:rect l="l" t="t" r="r" b="b"/>
            <a:pathLst>
              <a:path w="4724400" h="381000">
                <a:moveTo>
                  <a:pt x="0" y="0"/>
                </a:moveTo>
                <a:lnTo>
                  <a:pt x="4724400" y="0"/>
                </a:lnTo>
                <a:lnTo>
                  <a:pt x="4724400" y="381000"/>
                </a:lnTo>
                <a:lnTo>
                  <a:pt x="0" y="381000"/>
                </a:lnTo>
                <a:close/>
              </a:path>
            </a:pathLst>
          </a:custGeom>
          <a:solidFill>
            <a:srgbClr val="000000">
              <a:alpha val="0"/>
            </a:srgbClr>
          </a:solidFill>
        </p:spPr>
        <p:txBody>
          <a:bodyPr/>
          <a:lstStyle/>
          <a:p>
            <a:endParaRPr lang="ja-JP" altLang="en-US"/>
          </a:p>
        </p:txBody>
      </p:sp>
      <p:sp>
        <p:nvSpPr>
          <p:cNvPr id="136" name="TextBox 136"/>
          <p:cNvSpPr txBox="1"/>
          <p:nvPr/>
        </p:nvSpPr>
        <p:spPr>
          <a:xfrm>
            <a:off x="10810279" y="6255566"/>
            <a:ext cx="3543300"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目視検査で虫体（白く細長い）を除去</a:t>
            </a:r>
          </a:p>
        </p:txBody>
      </p:sp>
      <p:sp>
        <p:nvSpPr>
          <p:cNvPr id="138" name="Freeform 138"/>
          <p:cNvSpPr/>
          <p:nvPr/>
        </p:nvSpPr>
        <p:spPr>
          <a:xfrm>
            <a:off x="9715496" y="6688540"/>
            <a:ext cx="942972" cy="371475"/>
          </a:xfrm>
          <a:custGeom>
            <a:avLst/>
            <a:gdLst/>
            <a:ahLst/>
            <a:cxnLst/>
            <a:rect l="l" t="t" r="r" b="b"/>
            <a:pathLst>
              <a:path w="800100" h="495300">
                <a:moveTo>
                  <a:pt x="0" y="0"/>
                </a:moveTo>
                <a:lnTo>
                  <a:pt x="800100" y="0"/>
                </a:lnTo>
                <a:lnTo>
                  <a:pt x="800100" y="495300"/>
                </a:lnTo>
                <a:lnTo>
                  <a:pt x="0" y="495300"/>
                </a:lnTo>
                <a:close/>
              </a:path>
            </a:pathLst>
          </a:custGeom>
          <a:solidFill>
            <a:srgbClr val="F0FDF4"/>
          </a:solidFill>
        </p:spPr>
        <p:txBody>
          <a:bodyPr/>
          <a:lstStyle/>
          <a:p>
            <a:endParaRPr lang="ja-JP" altLang="en-US"/>
          </a:p>
        </p:txBody>
      </p:sp>
      <p:sp>
        <p:nvSpPr>
          <p:cNvPr id="139" name="Freeform 139"/>
          <p:cNvSpPr/>
          <p:nvPr/>
        </p:nvSpPr>
        <p:spPr>
          <a:xfrm>
            <a:off x="9715401" y="6688445"/>
            <a:ext cx="600266" cy="371666"/>
          </a:xfrm>
          <a:custGeom>
            <a:avLst/>
            <a:gdLst/>
            <a:ahLst/>
            <a:cxnLst/>
            <a:rect l="l" t="t" r="r" b="b"/>
            <a:pathLst>
              <a:path w="800354" h="495554">
                <a:moveTo>
                  <a:pt x="127" y="0"/>
                </a:moveTo>
                <a:lnTo>
                  <a:pt x="800227" y="0"/>
                </a:lnTo>
                <a:lnTo>
                  <a:pt x="800354" y="127"/>
                </a:lnTo>
                <a:lnTo>
                  <a:pt x="800354" y="495427"/>
                </a:lnTo>
                <a:lnTo>
                  <a:pt x="8002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800227" y="495300"/>
                </a:lnTo>
                <a:lnTo>
                  <a:pt x="800227" y="495427"/>
                </a:lnTo>
                <a:lnTo>
                  <a:pt x="800100" y="495427"/>
                </a:lnTo>
                <a:lnTo>
                  <a:pt x="800100" y="127"/>
                </a:lnTo>
                <a:lnTo>
                  <a:pt x="800227" y="127"/>
                </a:lnTo>
                <a:lnTo>
                  <a:pt x="800227" y="254"/>
                </a:lnTo>
                <a:lnTo>
                  <a:pt x="127" y="254"/>
                </a:lnTo>
                <a:close/>
              </a:path>
            </a:pathLst>
          </a:custGeom>
          <a:solidFill>
            <a:srgbClr val="BBF7D0"/>
          </a:solidFill>
        </p:spPr>
        <p:txBody>
          <a:bodyPr/>
          <a:lstStyle/>
          <a:p>
            <a:endParaRPr lang="ja-JP" altLang="en-US"/>
          </a:p>
        </p:txBody>
      </p:sp>
      <p:sp>
        <p:nvSpPr>
          <p:cNvPr id="142" name="TextBox 142"/>
          <p:cNvSpPr txBox="1"/>
          <p:nvPr/>
        </p:nvSpPr>
        <p:spPr>
          <a:xfrm>
            <a:off x="9782576" y="6681400"/>
            <a:ext cx="7429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加熱</a:t>
            </a:r>
          </a:p>
        </p:txBody>
      </p:sp>
      <p:sp>
        <p:nvSpPr>
          <p:cNvPr id="144" name="Freeform 144"/>
          <p:cNvSpPr/>
          <p:nvPr/>
        </p:nvSpPr>
        <p:spPr>
          <a:xfrm>
            <a:off x="11297446" y="6659970"/>
            <a:ext cx="3275410" cy="285750"/>
          </a:xfrm>
          <a:custGeom>
            <a:avLst/>
            <a:gdLst/>
            <a:ahLst/>
            <a:cxnLst/>
            <a:rect l="l" t="t" r="r" b="b"/>
            <a:pathLst>
              <a:path w="4367213" h="381000">
                <a:moveTo>
                  <a:pt x="0" y="0"/>
                </a:moveTo>
                <a:lnTo>
                  <a:pt x="4367213" y="0"/>
                </a:lnTo>
                <a:lnTo>
                  <a:pt x="4367213" y="381000"/>
                </a:lnTo>
                <a:lnTo>
                  <a:pt x="0" y="381000"/>
                </a:lnTo>
                <a:close/>
              </a:path>
            </a:pathLst>
          </a:custGeom>
          <a:solidFill>
            <a:srgbClr val="000000">
              <a:alpha val="0"/>
            </a:srgbClr>
          </a:solidFill>
        </p:spPr>
        <p:txBody>
          <a:bodyPr/>
          <a:lstStyle/>
          <a:p>
            <a:endParaRPr lang="ja-JP" altLang="en-US"/>
          </a:p>
        </p:txBody>
      </p:sp>
      <p:sp>
        <p:nvSpPr>
          <p:cNvPr id="145" name="TextBox 145"/>
          <p:cNvSpPr txBox="1"/>
          <p:nvPr/>
        </p:nvSpPr>
        <p:spPr>
          <a:xfrm>
            <a:off x="10810279" y="6741342"/>
            <a:ext cx="3275410"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加熱でも死滅（60℃以上1分以上）</a:t>
            </a:r>
          </a:p>
        </p:txBody>
      </p:sp>
      <p:grpSp>
        <p:nvGrpSpPr>
          <p:cNvPr id="146" name="Group 146"/>
          <p:cNvGrpSpPr/>
          <p:nvPr/>
        </p:nvGrpSpPr>
        <p:grpSpPr>
          <a:xfrm>
            <a:off x="9715401" y="7174221"/>
            <a:ext cx="943174" cy="371674"/>
            <a:chOff x="0" y="0"/>
            <a:chExt cx="1257565" cy="495565"/>
          </a:xfrm>
        </p:grpSpPr>
        <p:sp>
          <p:nvSpPr>
            <p:cNvPr id="147" name="Freeform 147"/>
            <p:cNvSpPr/>
            <p:nvPr/>
          </p:nvSpPr>
          <p:spPr>
            <a:xfrm>
              <a:off x="127" y="127"/>
              <a:ext cx="1257300" cy="495300"/>
            </a:xfrm>
            <a:custGeom>
              <a:avLst/>
              <a:gdLst/>
              <a:ahLst/>
              <a:cxnLst/>
              <a:rect l="l" t="t" r="r" b="b"/>
              <a:pathLst>
                <a:path w="1257300" h="495300">
                  <a:moveTo>
                    <a:pt x="0" y="0"/>
                  </a:moveTo>
                  <a:lnTo>
                    <a:pt x="1257300" y="0"/>
                  </a:lnTo>
                  <a:lnTo>
                    <a:pt x="1257300" y="495300"/>
                  </a:lnTo>
                  <a:lnTo>
                    <a:pt x="0" y="495300"/>
                  </a:lnTo>
                  <a:close/>
                </a:path>
              </a:pathLst>
            </a:custGeom>
            <a:solidFill>
              <a:srgbClr val="F0FDF4"/>
            </a:solidFill>
          </p:spPr>
          <p:txBody>
            <a:bodyPr/>
            <a:lstStyle/>
            <a:p>
              <a:endParaRPr lang="ja-JP" altLang="en-US"/>
            </a:p>
          </p:txBody>
        </p:sp>
        <p:sp>
          <p:nvSpPr>
            <p:cNvPr id="148" name="Freeform 148"/>
            <p:cNvSpPr/>
            <p:nvPr/>
          </p:nvSpPr>
          <p:spPr>
            <a:xfrm>
              <a:off x="0" y="0"/>
              <a:ext cx="1257554" cy="495554"/>
            </a:xfrm>
            <a:custGeom>
              <a:avLst/>
              <a:gdLst/>
              <a:ahLst/>
              <a:cxnLst/>
              <a:rect l="l" t="t" r="r" b="b"/>
              <a:pathLst>
                <a:path w="1257554" h="495554">
                  <a:moveTo>
                    <a:pt x="127" y="0"/>
                  </a:moveTo>
                  <a:lnTo>
                    <a:pt x="1257427" y="0"/>
                  </a:lnTo>
                  <a:lnTo>
                    <a:pt x="1257554" y="127"/>
                  </a:lnTo>
                  <a:lnTo>
                    <a:pt x="1257554" y="495427"/>
                  </a:lnTo>
                  <a:lnTo>
                    <a:pt x="1257427" y="495554"/>
                  </a:lnTo>
                  <a:lnTo>
                    <a:pt x="127" y="495554"/>
                  </a:lnTo>
                  <a:lnTo>
                    <a:pt x="0" y="495427"/>
                  </a:lnTo>
                  <a:lnTo>
                    <a:pt x="0" y="127"/>
                  </a:lnTo>
                  <a:lnTo>
                    <a:pt x="127" y="0"/>
                  </a:lnTo>
                  <a:moveTo>
                    <a:pt x="127" y="254"/>
                  </a:moveTo>
                  <a:lnTo>
                    <a:pt x="127" y="127"/>
                  </a:lnTo>
                  <a:lnTo>
                    <a:pt x="254" y="127"/>
                  </a:lnTo>
                  <a:lnTo>
                    <a:pt x="254" y="495427"/>
                  </a:lnTo>
                  <a:lnTo>
                    <a:pt x="127" y="495427"/>
                  </a:lnTo>
                  <a:lnTo>
                    <a:pt x="127" y="495300"/>
                  </a:lnTo>
                  <a:lnTo>
                    <a:pt x="1257427" y="495300"/>
                  </a:lnTo>
                  <a:lnTo>
                    <a:pt x="1257427" y="495427"/>
                  </a:lnTo>
                  <a:lnTo>
                    <a:pt x="1257300" y="495427"/>
                  </a:lnTo>
                  <a:lnTo>
                    <a:pt x="1257300" y="127"/>
                  </a:lnTo>
                  <a:lnTo>
                    <a:pt x="1257427" y="127"/>
                  </a:lnTo>
                  <a:lnTo>
                    <a:pt x="1257427" y="254"/>
                  </a:lnTo>
                  <a:lnTo>
                    <a:pt x="127" y="254"/>
                  </a:lnTo>
                  <a:close/>
                </a:path>
              </a:pathLst>
            </a:custGeom>
            <a:solidFill>
              <a:srgbClr val="BBF7D0"/>
            </a:solidFill>
          </p:spPr>
          <p:txBody>
            <a:bodyPr/>
            <a:lstStyle/>
            <a:p>
              <a:endParaRPr lang="ja-JP" altLang="en-US"/>
            </a:p>
          </p:txBody>
        </p:sp>
      </p:grpSp>
      <p:sp>
        <p:nvSpPr>
          <p:cNvPr id="151" name="TextBox 151"/>
          <p:cNvSpPr txBox="1"/>
          <p:nvPr/>
        </p:nvSpPr>
        <p:spPr>
          <a:xfrm>
            <a:off x="9782576" y="7167176"/>
            <a:ext cx="1085850" cy="378620"/>
          </a:xfrm>
          <a:prstGeom prst="rect">
            <a:avLst/>
          </a:prstGeom>
        </p:spPr>
        <p:txBody>
          <a:bodyPr lIns="0" tIns="0" rIns="0" bIns="0" rtlCol="0" anchor="ctr"/>
          <a:lstStyle/>
          <a:p>
            <a:pPr algn="l">
              <a:lnSpc>
                <a:spcPts val="1620"/>
              </a:lnSpc>
            </a:pPr>
            <a:r>
              <a:rPr lang="en-US" sz="1350" b="1" dirty="0">
                <a:solidFill>
                  <a:srgbClr val="059669"/>
                </a:solidFill>
                <a:latin typeface="游ゴシック" panose="020B0400000000000000" pitchFamily="50" charset="-128"/>
                <a:ea typeface="游ゴシック" panose="020B0400000000000000" pitchFamily="50" charset="-128"/>
                <a:cs typeface="Noto Sans"/>
                <a:sym typeface="Noto Sans"/>
              </a:rPr>
              <a:t>記録管理</a:t>
            </a:r>
          </a:p>
        </p:txBody>
      </p:sp>
      <p:sp>
        <p:nvSpPr>
          <p:cNvPr id="153" name="Freeform 153"/>
          <p:cNvSpPr/>
          <p:nvPr/>
        </p:nvSpPr>
        <p:spPr>
          <a:xfrm>
            <a:off x="11640346" y="7145744"/>
            <a:ext cx="4332684" cy="285750"/>
          </a:xfrm>
          <a:custGeom>
            <a:avLst/>
            <a:gdLst/>
            <a:ahLst/>
            <a:cxnLst/>
            <a:rect l="l" t="t" r="r" b="b"/>
            <a:pathLst>
              <a:path w="5776912" h="381000">
                <a:moveTo>
                  <a:pt x="0" y="0"/>
                </a:moveTo>
                <a:lnTo>
                  <a:pt x="5776912" y="0"/>
                </a:lnTo>
                <a:lnTo>
                  <a:pt x="5776912" y="381000"/>
                </a:lnTo>
                <a:lnTo>
                  <a:pt x="0" y="381000"/>
                </a:lnTo>
                <a:close/>
              </a:path>
            </a:pathLst>
          </a:custGeom>
          <a:solidFill>
            <a:srgbClr val="000000">
              <a:alpha val="0"/>
            </a:srgbClr>
          </a:solidFill>
        </p:spPr>
        <p:txBody>
          <a:bodyPr/>
          <a:lstStyle/>
          <a:p>
            <a:endParaRPr lang="ja-JP" altLang="en-US"/>
          </a:p>
        </p:txBody>
      </p:sp>
      <p:sp>
        <p:nvSpPr>
          <p:cNvPr id="154" name="TextBox 154"/>
          <p:cNvSpPr txBox="1"/>
          <p:nvPr/>
        </p:nvSpPr>
        <p:spPr>
          <a:xfrm>
            <a:off x="10810279" y="7227116"/>
            <a:ext cx="4332684" cy="285750"/>
          </a:xfrm>
          <a:prstGeom prst="rect">
            <a:avLst/>
          </a:prstGeom>
        </p:spPr>
        <p:txBody>
          <a:bodyPr lIns="0" tIns="0" rIns="0" bIns="0" rtlCol="0" anchor="ctr"/>
          <a:lstStyle/>
          <a:p>
            <a:pPr algn="l">
              <a:lnSpc>
                <a:spcPts val="1891"/>
              </a:lnSpc>
            </a:pPr>
            <a:r>
              <a:rPr lang="en-US" sz="1575" dirty="0">
                <a:solidFill>
                  <a:srgbClr val="000000"/>
                </a:solidFill>
                <a:latin typeface="游ゴシック" panose="020B0400000000000000" pitchFamily="50" charset="-128"/>
                <a:ea typeface="游ゴシック" panose="020B0400000000000000" pitchFamily="50" charset="-128"/>
                <a:cs typeface="Noto Sans"/>
                <a:sym typeface="Noto Sans"/>
              </a:rPr>
              <a:t>仕入れ元の衛生履歴・産地トレースの記録管理</a:t>
            </a:r>
          </a:p>
        </p:txBody>
      </p:sp>
      <p:sp>
        <p:nvSpPr>
          <p:cNvPr id="43" name="TextBox 43"/>
          <p:cNvSpPr txBox="1"/>
          <p:nvPr/>
        </p:nvSpPr>
        <p:spPr>
          <a:xfrm>
            <a:off x="800100" y="5166926"/>
            <a:ext cx="7915276" cy="407194"/>
          </a:xfrm>
          <a:prstGeom prst="rect">
            <a:avLst/>
          </a:prstGeom>
        </p:spPr>
        <p:txBody>
          <a:bodyPr lIns="0" tIns="0" rIns="0" bIns="0" rtlCol="0" anchor="ctr"/>
          <a:lstStyle/>
          <a:p>
            <a:pPr algn="l">
              <a:lnSpc>
                <a:spcPts val="2431"/>
              </a:lnSpc>
            </a:pPr>
            <a:r>
              <a:rPr lang="en-US" sz="2026" b="1" dirty="0">
                <a:solidFill>
                  <a:srgbClr val="1F2937"/>
                </a:solidFill>
                <a:latin typeface="游ゴシック" panose="020B0400000000000000" pitchFamily="50" charset="-128"/>
                <a:ea typeface="游ゴシック" panose="020B0400000000000000" pitchFamily="50" charset="-128"/>
                <a:cs typeface="Noto Sans Bold"/>
                <a:sym typeface="Noto Sans Bold"/>
              </a:rPr>
              <a:t>🛡️ 対策</a:t>
            </a:r>
          </a:p>
        </p:txBody>
      </p:sp>
      <p:pic>
        <p:nvPicPr>
          <p:cNvPr id="2" name="図 1" descr="テキスト&#10;&#10;AI 生成コンテンツは誤りを含む可能性があります。">
            <a:extLst>
              <a:ext uri="{FF2B5EF4-FFF2-40B4-BE49-F238E27FC236}">
                <a16:creationId xmlns:a16="http://schemas.microsoft.com/office/drawing/2014/main" id="{99ACEDE9-715D-18F7-6FFD-E8FD0C9DD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64" y="9424909"/>
            <a:ext cx="1902396" cy="5928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7159" y="726117"/>
            <a:ext cx="685800" cy="714376"/>
            <a:chOff x="0" y="0"/>
            <a:chExt cx="914400" cy="952501"/>
          </a:xfrm>
        </p:grpSpPr>
        <p:sp>
          <p:nvSpPr>
            <p:cNvPr id="4" name="Freeform 4"/>
            <p:cNvSpPr/>
            <p:nvPr/>
          </p:nvSpPr>
          <p:spPr>
            <a:xfrm>
              <a:off x="0" y="0"/>
              <a:ext cx="914400" cy="952500"/>
            </a:xfrm>
            <a:custGeom>
              <a:avLst/>
              <a:gdLst/>
              <a:ahLst/>
              <a:cxnLst/>
              <a:rect l="l" t="t" r="r" b="b"/>
              <a:pathLst>
                <a:path w="914400" h="952500">
                  <a:moveTo>
                    <a:pt x="0" y="0"/>
                  </a:moveTo>
                  <a:lnTo>
                    <a:pt x="914400" y="0"/>
                  </a:lnTo>
                  <a:lnTo>
                    <a:pt x="914400" y="952500"/>
                  </a:lnTo>
                  <a:lnTo>
                    <a:pt x="0" y="952500"/>
                  </a:lnTo>
                  <a:close/>
                </a:path>
              </a:pathLst>
            </a:custGeom>
            <a:solidFill>
              <a:srgbClr val="059669"/>
            </a:solidFill>
          </p:spPr>
          <p:txBody>
            <a:bodyPr/>
            <a:lstStyle/>
            <a:p>
              <a:endParaRPr lang="ja-JP" altLang="en-US"/>
            </a:p>
          </p:txBody>
        </p:sp>
      </p:grpSp>
      <p:grpSp>
        <p:nvGrpSpPr>
          <p:cNvPr id="5" name="Group 5"/>
          <p:cNvGrpSpPr/>
          <p:nvPr/>
        </p:nvGrpSpPr>
        <p:grpSpPr>
          <a:xfrm>
            <a:off x="1198609" y="897567"/>
            <a:ext cx="342900" cy="342900"/>
            <a:chOff x="0" y="0"/>
            <a:chExt cx="457200" cy="457200"/>
          </a:xfrm>
        </p:grpSpPr>
        <p:sp>
          <p:nvSpPr>
            <p:cNvPr id="6" name="Freeform 6" descr="preencoded.png"/>
            <p:cNvSpPr/>
            <p:nvPr/>
          </p:nvSpPr>
          <p:spPr>
            <a:xfrm>
              <a:off x="0" y="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2"/>
              <a:stretch>
                <a:fillRect/>
              </a:stretch>
            </a:blipFill>
          </p:spPr>
          <p:txBody>
            <a:bodyPr/>
            <a:lstStyle/>
            <a:p>
              <a:endParaRPr lang="ja-JP" altLang="en-US"/>
            </a:p>
          </p:txBody>
        </p:sp>
      </p:grpSp>
      <p:sp>
        <p:nvSpPr>
          <p:cNvPr id="8" name="Freeform 8"/>
          <p:cNvSpPr/>
          <p:nvPr/>
        </p:nvSpPr>
        <p:spPr>
          <a:xfrm>
            <a:off x="1941559" y="797555"/>
            <a:ext cx="9740504" cy="571500"/>
          </a:xfrm>
          <a:custGeom>
            <a:avLst/>
            <a:gdLst/>
            <a:ahLst/>
            <a:cxnLst/>
            <a:rect l="l" t="t" r="r" b="b"/>
            <a:pathLst>
              <a:path w="12987339" h="762000">
                <a:moveTo>
                  <a:pt x="0" y="0"/>
                </a:moveTo>
                <a:lnTo>
                  <a:pt x="12987339" y="0"/>
                </a:lnTo>
                <a:lnTo>
                  <a:pt x="12987339" y="762000"/>
                </a:lnTo>
                <a:lnTo>
                  <a:pt x="0" y="762000"/>
                </a:lnTo>
                <a:close/>
              </a:path>
            </a:pathLst>
          </a:custGeom>
          <a:solidFill>
            <a:srgbClr val="000000">
              <a:alpha val="0"/>
            </a:srgbClr>
          </a:solidFill>
        </p:spPr>
        <p:txBody>
          <a:bodyPr/>
          <a:lstStyle/>
          <a:p>
            <a:endParaRPr lang="ja-JP" altLang="en-US"/>
          </a:p>
        </p:txBody>
      </p:sp>
      <p:sp>
        <p:nvSpPr>
          <p:cNvPr id="9" name="TextBox 9"/>
          <p:cNvSpPr txBox="1"/>
          <p:nvPr/>
        </p:nvSpPr>
        <p:spPr>
          <a:xfrm>
            <a:off x="1941559" y="797555"/>
            <a:ext cx="9740504" cy="571500"/>
          </a:xfrm>
          <a:prstGeom prst="rect">
            <a:avLst/>
          </a:prstGeom>
        </p:spPr>
        <p:txBody>
          <a:bodyPr lIns="0" tIns="0" rIns="0" bIns="0" rtlCol="0" anchor="ctr"/>
          <a:lstStyle/>
          <a:p>
            <a:pPr algn="l">
              <a:lnSpc>
                <a:spcPts val="4860"/>
              </a:lnSpc>
            </a:pPr>
            <a:r>
              <a:rPr lang="en-US" sz="4050" b="1" dirty="0">
                <a:solidFill>
                  <a:srgbClr val="1F2937"/>
                </a:solidFill>
                <a:latin typeface="游ゴシック" panose="020B0400000000000000" pitchFamily="50" charset="-128"/>
                <a:ea typeface="游ゴシック" panose="020B0400000000000000" pitchFamily="50" charset="-128"/>
                <a:cs typeface="Noto Sans Bold"/>
                <a:sym typeface="Noto Sans Bold"/>
              </a:rPr>
              <a:t>共通対策10ヶ条（厨房・ホール共通）</a:t>
            </a:r>
          </a:p>
        </p:txBody>
      </p:sp>
      <p:grpSp>
        <p:nvGrpSpPr>
          <p:cNvPr id="251" name="グループ化 250">
            <a:extLst>
              <a:ext uri="{FF2B5EF4-FFF2-40B4-BE49-F238E27FC236}">
                <a16:creationId xmlns:a16="http://schemas.microsoft.com/office/drawing/2014/main" id="{F5B42B7B-69CC-B1E0-FF43-9FDE4F22129B}"/>
              </a:ext>
            </a:extLst>
          </p:cNvPr>
          <p:cNvGrpSpPr/>
          <p:nvPr/>
        </p:nvGrpSpPr>
        <p:grpSpPr>
          <a:xfrm>
            <a:off x="1485128" y="2002302"/>
            <a:ext cx="714376" cy="714376"/>
            <a:chOff x="1485128" y="2183608"/>
            <a:chExt cx="714376" cy="714376"/>
          </a:xfrm>
        </p:grpSpPr>
        <p:grpSp>
          <p:nvGrpSpPr>
            <p:cNvPr id="19" name="Group 19"/>
            <p:cNvGrpSpPr/>
            <p:nvPr/>
          </p:nvGrpSpPr>
          <p:grpSpPr>
            <a:xfrm>
              <a:off x="1485128" y="2183608"/>
              <a:ext cx="714376" cy="714376"/>
              <a:chOff x="0" y="0"/>
              <a:chExt cx="952501" cy="952501"/>
            </a:xfrm>
          </p:grpSpPr>
          <p:sp>
            <p:nvSpPr>
              <p:cNvPr id="20" name="Freeform 20"/>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21" name="Group 21"/>
            <p:cNvGrpSpPr/>
            <p:nvPr/>
          </p:nvGrpSpPr>
          <p:grpSpPr>
            <a:xfrm>
              <a:off x="1681582" y="2397920"/>
              <a:ext cx="321468" cy="285750"/>
              <a:chOff x="0" y="0"/>
              <a:chExt cx="428624" cy="381000"/>
            </a:xfrm>
          </p:grpSpPr>
          <p:sp>
            <p:nvSpPr>
              <p:cNvPr id="22" name="Freeform 22" descr="preencoded.png"/>
              <p:cNvSpPr/>
              <p:nvPr/>
            </p:nvSpPr>
            <p:spPr>
              <a:xfrm>
                <a:off x="0" y="0"/>
                <a:ext cx="428625" cy="381000"/>
              </a:xfrm>
              <a:custGeom>
                <a:avLst/>
                <a:gdLst/>
                <a:ahLst/>
                <a:cxnLst/>
                <a:rect l="l" t="t" r="r" b="b"/>
                <a:pathLst>
                  <a:path w="428625" h="381000">
                    <a:moveTo>
                      <a:pt x="0" y="0"/>
                    </a:moveTo>
                    <a:lnTo>
                      <a:pt x="428625" y="0"/>
                    </a:lnTo>
                    <a:lnTo>
                      <a:pt x="428625" y="381000"/>
                    </a:lnTo>
                    <a:lnTo>
                      <a:pt x="0" y="381000"/>
                    </a:lnTo>
                    <a:lnTo>
                      <a:pt x="0" y="0"/>
                    </a:lnTo>
                    <a:close/>
                  </a:path>
                </a:pathLst>
              </a:custGeom>
              <a:blipFill>
                <a:blip r:embed="rId3"/>
                <a:stretch>
                  <a:fillRect l="-3333" r="-3333"/>
                </a:stretch>
              </a:blipFill>
            </p:spPr>
            <p:txBody>
              <a:bodyPr/>
              <a:lstStyle/>
              <a:p>
                <a:endParaRPr lang="ja-JP" altLang="en-US"/>
              </a:p>
            </p:txBody>
          </p:sp>
        </p:grpSp>
      </p:grpSp>
      <p:sp>
        <p:nvSpPr>
          <p:cNvPr id="24" name="Freeform 24"/>
          <p:cNvSpPr/>
          <p:nvPr/>
        </p:nvSpPr>
        <p:spPr>
          <a:xfrm>
            <a:off x="2428104" y="2197894"/>
            <a:ext cx="1964532" cy="400050"/>
          </a:xfrm>
          <a:custGeom>
            <a:avLst/>
            <a:gdLst/>
            <a:ahLst/>
            <a:cxnLst/>
            <a:rect l="l" t="t" r="r" b="b"/>
            <a:pathLst>
              <a:path w="2619376" h="533400">
                <a:moveTo>
                  <a:pt x="0" y="0"/>
                </a:moveTo>
                <a:lnTo>
                  <a:pt x="2619376" y="0"/>
                </a:lnTo>
                <a:lnTo>
                  <a:pt x="2619376"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25" name="TextBox 25"/>
          <p:cNvSpPr txBox="1"/>
          <p:nvPr/>
        </p:nvSpPr>
        <p:spPr>
          <a:xfrm>
            <a:off x="2428104" y="2009446"/>
            <a:ext cx="1964532"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手洗いの徹底</a:t>
            </a:r>
          </a:p>
        </p:txBody>
      </p:sp>
      <p:sp>
        <p:nvSpPr>
          <p:cNvPr id="27" name="Freeform 27"/>
          <p:cNvSpPr/>
          <p:nvPr/>
        </p:nvSpPr>
        <p:spPr>
          <a:xfrm>
            <a:off x="2428103" y="2571915"/>
            <a:ext cx="2868565" cy="311779"/>
          </a:xfrm>
          <a:custGeom>
            <a:avLst/>
            <a:gdLst/>
            <a:ahLst/>
            <a:cxnLst/>
            <a:rect l="l" t="t" r="r" b="b"/>
            <a:pathLst>
              <a:path w="2619376" h="381000">
                <a:moveTo>
                  <a:pt x="0" y="0"/>
                </a:moveTo>
                <a:lnTo>
                  <a:pt x="2619376" y="0"/>
                </a:lnTo>
                <a:lnTo>
                  <a:pt x="2619376"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28" name="TextBox 28"/>
          <p:cNvSpPr txBox="1"/>
          <p:nvPr/>
        </p:nvSpPr>
        <p:spPr>
          <a:xfrm>
            <a:off x="2428103" y="2416640"/>
            <a:ext cx="2868565" cy="311779"/>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30秒、石けん＋流水</a:t>
            </a:r>
          </a:p>
        </p:txBody>
      </p:sp>
      <p:grpSp>
        <p:nvGrpSpPr>
          <p:cNvPr id="252" name="グループ化 251">
            <a:extLst>
              <a:ext uri="{FF2B5EF4-FFF2-40B4-BE49-F238E27FC236}">
                <a16:creationId xmlns:a16="http://schemas.microsoft.com/office/drawing/2014/main" id="{527AF63D-483B-BF3D-1F6F-89F83AD6B993}"/>
              </a:ext>
            </a:extLst>
          </p:cNvPr>
          <p:cNvGrpSpPr/>
          <p:nvPr/>
        </p:nvGrpSpPr>
        <p:grpSpPr>
          <a:xfrm>
            <a:off x="6642497" y="2002302"/>
            <a:ext cx="714376" cy="714376"/>
            <a:chOff x="6143624" y="2011993"/>
            <a:chExt cx="714376" cy="714376"/>
          </a:xfrm>
        </p:grpSpPr>
        <p:grpSp>
          <p:nvGrpSpPr>
            <p:cNvPr id="38" name="Group 38"/>
            <p:cNvGrpSpPr/>
            <p:nvPr/>
          </p:nvGrpSpPr>
          <p:grpSpPr>
            <a:xfrm>
              <a:off x="6143624" y="2011993"/>
              <a:ext cx="714376" cy="714376"/>
              <a:chOff x="0" y="0"/>
              <a:chExt cx="952501" cy="952501"/>
            </a:xfrm>
          </p:grpSpPr>
          <p:sp>
            <p:nvSpPr>
              <p:cNvPr id="39" name="Freeform 39"/>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40" name="Group 40"/>
            <p:cNvGrpSpPr/>
            <p:nvPr/>
          </p:nvGrpSpPr>
          <p:grpSpPr>
            <a:xfrm>
              <a:off x="6411514" y="2226305"/>
              <a:ext cx="178594" cy="285750"/>
              <a:chOff x="0" y="0"/>
              <a:chExt cx="238125" cy="381000"/>
            </a:xfrm>
          </p:grpSpPr>
          <p:sp>
            <p:nvSpPr>
              <p:cNvPr id="41" name="Freeform 41" descr="preencoded.png"/>
              <p:cNvSpPr/>
              <p:nvPr/>
            </p:nvSpPr>
            <p:spPr>
              <a:xfrm>
                <a:off x="0" y="0"/>
                <a:ext cx="238125" cy="381000"/>
              </a:xfrm>
              <a:custGeom>
                <a:avLst/>
                <a:gdLst/>
                <a:ahLst/>
                <a:cxnLst/>
                <a:rect l="l" t="t" r="r" b="b"/>
                <a:pathLst>
                  <a:path w="238125" h="381000">
                    <a:moveTo>
                      <a:pt x="0" y="0"/>
                    </a:moveTo>
                    <a:lnTo>
                      <a:pt x="238125" y="0"/>
                    </a:lnTo>
                    <a:lnTo>
                      <a:pt x="238125" y="381000"/>
                    </a:lnTo>
                    <a:lnTo>
                      <a:pt x="0" y="381000"/>
                    </a:lnTo>
                    <a:lnTo>
                      <a:pt x="0" y="0"/>
                    </a:lnTo>
                    <a:close/>
                  </a:path>
                </a:pathLst>
              </a:custGeom>
              <a:blipFill>
                <a:blip r:embed="rId4"/>
                <a:stretch>
                  <a:fillRect l="-5999" r="-6000"/>
                </a:stretch>
              </a:blipFill>
            </p:spPr>
            <p:txBody>
              <a:bodyPr/>
              <a:lstStyle/>
              <a:p>
                <a:endParaRPr lang="ja-JP" altLang="en-US"/>
              </a:p>
            </p:txBody>
          </p:sp>
        </p:grpSp>
      </p:grpSp>
      <p:sp>
        <p:nvSpPr>
          <p:cNvPr id="43" name="Freeform 43"/>
          <p:cNvSpPr/>
          <p:nvPr/>
        </p:nvSpPr>
        <p:spPr>
          <a:xfrm>
            <a:off x="7585473" y="2026279"/>
            <a:ext cx="1943100" cy="400050"/>
          </a:xfrm>
          <a:custGeom>
            <a:avLst/>
            <a:gdLst/>
            <a:ahLst/>
            <a:cxnLst/>
            <a:rect l="l" t="t" r="r" b="b"/>
            <a:pathLst>
              <a:path w="2590800" h="533400">
                <a:moveTo>
                  <a:pt x="0" y="0"/>
                </a:moveTo>
                <a:lnTo>
                  <a:pt x="2590800" y="0"/>
                </a:lnTo>
                <a:lnTo>
                  <a:pt x="2590800"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44" name="TextBox 44"/>
          <p:cNvSpPr txBox="1"/>
          <p:nvPr/>
        </p:nvSpPr>
        <p:spPr>
          <a:xfrm>
            <a:off x="7585473" y="2009446"/>
            <a:ext cx="1943100"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加熱基準を守る</a:t>
            </a:r>
          </a:p>
        </p:txBody>
      </p:sp>
      <p:sp>
        <p:nvSpPr>
          <p:cNvPr id="46" name="Freeform 46"/>
          <p:cNvSpPr/>
          <p:nvPr/>
        </p:nvSpPr>
        <p:spPr>
          <a:xfrm>
            <a:off x="7585473" y="2426329"/>
            <a:ext cx="1943100" cy="285750"/>
          </a:xfrm>
          <a:custGeom>
            <a:avLst/>
            <a:gdLst/>
            <a:ahLst/>
            <a:cxnLst/>
            <a:rect l="l" t="t" r="r" b="b"/>
            <a:pathLst>
              <a:path w="2590800" h="381000">
                <a:moveTo>
                  <a:pt x="0" y="0"/>
                </a:moveTo>
                <a:lnTo>
                  <a:pt x="2590800" y="0"/>
                </a:lnTo>
                <a:lnTo>
                  <a:pt x="2590800"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47" name="TextBox 47"/>
          <p:cNvSpPr txBox="1"/>
          <p:nvPr/>
        </p:nvSpPr>
        <p:spPr>
          <a:xfrm>
            <a:off x="7585473" y="2416640"/>
            <a:ext cx="1943100"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75℃以上、1分</a:t>
            </a:r>
          </a:p>
        </p:txBody>
      </p:sp>
      <p:grpSp>
        <p:nvGrpSpPr>
          <p:cNvPr id="253" name="グループ化 252">
            <a:extLst>
              <a:ext uri="{FF2B5EF4-FFF2-40B4-BE49-F238E27FC236}">
                <a16:creationId xmlns:a16="http://schemas.microsoft.com/office/drawing/2014/main" id="{D1CD4416-C9E7-883A-4B74-BA3CBAFA7D21}"/>
              </a:ext>
            </a:extLst>
          </p:cNvPr>
          <p:cNvGrpSpPr/>
          <p:nvPr/>
        </p:nvGrpSpPr>
        <p:grpSpPr>
          <a:xfrm>
            <a:off x="11324875" y="2002302"/>
            <a:ext cx="714376" cy="714376"/>
            <a:chOff x="10342609" y="2002302"/>
            <a:chExt cx="714376" cy="714376"/>
          </a:xfrm>
        </p:grpSpPr>
        <p:grpSp>
          <p:nvGrpSpPr>
            <p:cNvPr id="57" name="Group 57"/>
            <p:cNvGrpSpPr/>
            <p:nvPr/>
          </p:nvGrpSpPr>
          <p:grpSpPr>
            <a:xfrm>
              <a:off x="10342609" y="2002302"/>
              <a:ext cx="714376" cy="714376"/>
              <a:chOff x="0" y="0"/>
              <a:chExt cx="952501" cy="952501"/>
            </a:xfrm>
          </p:grpSpPr>
          <p:sp>
            <p:nvSpPr>
              <p:cNvPr id="58" name="Freeform 58"/>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59" name="Group 59"/>
            <p:cNvGrpSpPr/>
            <p:nvPr/>
          </p:nvGrpSpPr>
          <p:grpSpPr>
            <a:xfrm>
              <a:off x="10556921" y="2216614"/>
              <a:ext cx="285750" cy="285750"/>
              <a:chOff x="0" y="0"/>
              <a:chExt cx="381000" cy="381000"/>
            </a:xfrm>
          </p:grpSpPr>
          <p:sp>
            <p:nvSpPr>
              <p:cNvPr id="60" name="Freeform 60" descr="preencoded.png"/>
              <p:cNvSpPr/>
              <p:nvPr/>
            </p:nvSpPr>
            <p:spPr>
              <a:xfrm>
                <a:off x="0" y="0"/>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5"/>
                <a:stretch>
                  <a:fillRect/>
                </a:stretch>
              </a:blipFill>
            </p:spPr>
            <p:txBody>
              <a:bodyPr/>
              <a:lstStyle/>
              <a:p>
                <a:endParaRPr lang="ja-JP" altLang="en-US"/>
              </a:p>
            </p:txBody>
          </p:sp>
        </p:grpSp>
      </p:grpSp>
      <p:sp>
        <p:nvSpPr>
          <p:cNvPr id="62" name="Freeform 62"/>
          <p:cNvSpPr/>
          <p:nvPr/>
        </p:nvSpPr>
        <p:spPr>
          <a:xfrm>
            <a:off x="12267851" y="2016590"/>
            <a:ext cx="2971800" cy="400050"/>
          </a:xfrm>
          <a:custGeom>
            <a:avLst/>
            <a:gdLst/>
            <a:ahLst/>
            <a:cxnLst/>
            <a:rect l="l" t="t" r="r" b="b"/>
            <a:pathLst>
              <a:path w="3962400" h="533400">
                <a:moveTo>
                  <a:pt x="0" y="0"/>
                </a:moveTo>
                <a:lnTo>
                  <a:pt x="3962400" y="0"/>
                </a:lnTo>
                <a:lnTo>
                  <a:pt x="3962400"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63" name="TextBox 63"/>
          <p:cNvSpPr txBox="1"/>
          <p:nvPr/>
        </p:nvSpPr>
        <p:spPr>
          <a:xfrm>
            <a:off x="12267851" y="2009446"/>
            <a:ext cx="2971800"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食材ごとに器具を分ける</a:t>
            </a:r>
          </a:p>
        </p:txBody>
      </p:sp>
      <p:sp>
        <p:nvSpPr>
          <p:cNvPr id="65" name="Freeform 65"/>
          <p:cNvSpPr/>
          <p:nvPr/>
        </p:nvSpPr>
        <p:spPr>
          <a:xfrm>
            <a:off x="12267851" y="2416640"/>
            <a:ext cx="2971800" cy="285750"/>
          </a:xfrm>
          <a:custGeom>
            <a:avLst/>
            <a:gdLst/>
            <a:ahLst/>
            <a:cxnLst/>
            <a:rect l="l" t="t" r="r" b="b"/>
            <a:pathLst>
              <a:path w="3962400" h="381000">
                <a:moveTo>
                  <a:pt x="0" y="0"/>
                </a:moveTo>
                <a:lnTo>
                  <a:pt x="3962400" y="0"/>
                </a:lnTo>
                <a:lnTo>
                  <a:pt x="3962400"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66" name="TextBox 66"/>
          <p:cNvSpPr txBox="1"/>
          <p:nvPr/>
        </p:nvSpPr>
        <p:spPr>
          <a:xfrm>
            <a:off x="12267851" y="2416640"/>
            <a:ext cx="2971800"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包丁・まな板の分離</a:t>
            </a:r>
          </a:p>
        </p:txBody>
      </p:sp>
      <p:grpSp>
        <p:nvGrpSpPr>
          <p:cNvPr id="260" name="グループ化 259">
            <a:extLst>
              <a:ext uri="{FF2B5EF4-FFF2-40B4-BE49-F238E27FC236}">
                <a16:creationId xmlns:a16="http://schemas.microsoft.com/office/drawing/2014/main" id="{1FB54023-533F-6A8B-51DA-AE3FA7924AD0}"/>
              </a:ext>
            </a:extLst>
          </p:cNvPr>
          <p:cNvGrpSpPr/>
          <p:nvPr/>
        </p:nvGrpSpPr>
        <p:grpSpPr>
          <a:xfrm>
            <a:off x="1485127" y="3188494"/>
            <a:ext cx="714376" cy="714376"/>
            <a:chOff x="1485127" y="3188494"/>
            <a:chExt cx="714376" cy="714376"/>
          </a:xfrm>
        </p:grpSpPr>
        <p:grpSp>
          <p:nvGrpSpPr>
            <p:cNvPr id="76" name="Group 76"/>
            <p:cNvGrpSpPr/>
            <p:nvPr/>
          </p:nvGrpSpPr>
          <p:grpSpPr>
            <a:xfrm>
              <a:off x="1485127" y="3188494"/>
              <a:ext cx="714376" cy="714376"/>
              <a:chOff x="0" y="0"/>
              <a:chExt cx="952501" cy="952501"/>
            </a:xfrm>
          </p:grpSpPr>
          <p:sp>
            <p:nvSpPr>
              <p:cNvPr id="77" name="Freeform 77"/>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78" name="Group 78"/>
            <p:cNvGrpSpPr/>
            <p:nvPr/>
          </p:nvGrpSpPr>
          <p:grpSpPr>
            <a:xfrm>
              <a:off x="1699439" y="3402806"/>
              <a:ext cx="285750" cy="285750"/>
              <a:chOff x="0" y="0"/>
              <a:chExt cx="381000" cy="381000"/>
            </a:xfrm>
          </p:grpSpPr>
          <p:sp>
            <p:nvSpPr>
              <p:cNvPr id="79" name="Freeform 79" descr="preencoded.png"/>
              <p:cNvSpPr/>
              <p:nvPr/>
            </p:nvSpPr>
            <p:spPr>
              <a:xfrm>
                <a:off x="0" y="0"/>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6"/>
                <a:stretch>
                  <a:fillRect/>
                </a:stretch>
              </a:blipFill>
            </p:spPr>
            <p:txBody>
              <a:bodyPr/>
              <a:lstStyle/>
              <a:p>
                <a:endParaRPr lang="ja-JP" altLang="en-US"/>
              </a:p>
            </p:txBody>
          </p:sp>
        </p:grpSp>
      </p:grpSp>
      <p:sp>
        <p:nvSpPr>
          <p:cNvPr id="81" name="Freeform 81"/>
          <p:cNvSpPr/>
          <p:nvPr/>
        </p:nvSpPr>
        <p:spPr>
          <a:xfrm>
            <a:off x="2428103" y="3202782"/>
            <a:ext cx="2864644" cy="400050"/>
          </a:xfrm>
          <a:custGeom>
            <a:avLst/>
            <a:gdLst/>
            <a:ahLst/>
            <a:cxnLst/>
            <a:rect l="l" t="t" r="r" b="b"/>
            <a:pathLst>
              <a:path w="3819525" h="533400">
                <a:moveTo>
                  <a:pt x="0" y="0"/>
                </a:moveTo>
                <a:lnTo>
                  <a:pt x="3819525" y="0"/>
                </a:lnTo>
                <a:lnTo>
                  <a:pt x="3819525"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82" name="TextBox 82"/>
          <p:cNvSpPr txBox="1"/>
          <p:nvPr/>
        </p:nvSpPr>
        <p:spPr>
          <a:xfrm>
            <a:off x="2428103" y="3195638"/>
            <a:ext cx="2864644"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調理後2時間以内に冷却</a:t>
            </a:r>
          </a:p>
        </p:txBody>
      </p:sp>
      <p:sp>
        <p:nvSpPr>
          <p:cNvPr id="84" name="Freeform 84"/>
          <p:cNvSpPr/>
          <p:nvPr/>
        </p:nvSpPr>
        <p:spPr>
          <a:xfrm>
            <a:off x="2428103" y="3602832"/>
            <a:ext cx="2864644" cy="285750"/>
          </a:xfrm>
          <a:custGeom>
            <a:avLst/>
            <a:gdLst/>
            <a:ahLst/>
            <a:cxnLst/>
            <a:rect l="l" t="t" r="r" b="b"/>
            <a:pathLst>
              <a:path w="3819525" h="381000">
                <a:moveTo>
                  <a:pt x="0" y="0"/>
                </a:moveTo>
                <a:lnTo>
                  <a:pt x="3819525" y="0"/>
                </a:lnTo>
                <a:lnTo>
                  <a:pt x="3819525"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85" name="TextBox 85"/>
          <p:cNvSpPr txBox="1"/>
          <p:nvPr/>
        </p:nvSpPr>
        <p:spPr>
          <a:xfrm>
            <a:off x="2428103" y="3602832"/>
            <a:ext cx="2864644"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10℃以下で保存</a:t>
            </a:r>
          </a:p>
        </p:txBody>
      </p:sp>
      <p:grpSp>
        <p:nvGrpSpPr>
          <p:cNvPr id="257" name="グループ化 256">
            <a:extLst>
              <a:ext uri="{FF2B5EF4-FFF2-40B4-BE49-F238E27FC236}">
                <a16:creationId xmlns:a16="http://schemas.microsoft.com/office/drawing/2014/main" id="{115A7B45-FB01-43B3-09B1-C9C8F5701E7F}"/>
              </a:ext>
            </a:extLst>
          </p:cNvPr>
          <p:cNvGrpSpPr/>
          <p:nvPr/>
        </p:nvGrpSpPr>
        <p:grpSpPr>
          <a:xfrm>
            <a:off x="6642497" y="3188494"/>
            <a:ext cx="714376" cy="714376"/>
            <a:chOff x="6143624" y="3009570"/>
            <a:chExt cx="714376" cy="714376"/>
          </a:xfrm>
        </p:grpSpPr>
        <p:grpSp>
          <p:nvGrpSpPr>
            <p:cNvPr id="95" name="Group 95"/>
            <p:cNvGrpSpPr/>
            <p:nvPr/>
          </p:nvGrpSpPr>
          <p:grpSpPr>
            <a:xfrm>
              <a:off x="6143624" y="3009570"/>
              <a:ext cx="714376" cy="714376"/>
              <a:chOff x="0" y="0"/>
              <a:chExt cx="952501" cy="952501"/>
            </a:xfrm>
          </p:grpSpPr>
          <p:sp>
            <p:nvSpPr>
              <p:cNvPr id="96" name="Freeform 96"/>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97" name="Group 97"/>
            <p:cNvGrpSpPr/>
            <p:nvPr/>
          </p:nvGrpSpPr>
          <p:grpSpPr>
            <a:xfrm>
              <a:off x="6357936" y="3223882"/>
              <a:ext cx="285750" cy="285750"/>
              <a:chOff x="0" y="0"/>
              <a:chExt cx="381000" cy="381000"/>
            </a:xfrm>
          </p:grpSpPr>
          <p:sp>
            <p:nvSpPr>
              <p:cNvPr id="98" name="Freeform 98" descr="preencoded.png"/>
              <p:cNvSpPr/>
              <p:nvPr/>
            </p:nvSpPr>
            <p:spPr>
              <a:xfrm>
                <a:off x="0" y="0"/>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7"/>
                <a:stretch>
                  <a:fillRect/>
                </a:stretch>
              </a:blipFill>
            </p:spPr>
            <p:txBody>
              <a:bodyPr/>
              <a:lstStyle/>
              <a:p>
                <a:endParaRPr lang="ja-JP" altLang="en-US"/>
              </a:p>
            </p:txBody>
          </p:sp>
        </p:grpSp>
      </p:grpSp>
      <p:sp>
        <p:nvSpPr>
          <p:cNvPr id="100" name="Freeform 100"/>
          <p:cNvSpPr/>
          <p:nvPr/>
        </p:nvSpPr>
        <p:spPr>
          <a:xfrm>
            <a:off x="7585473" y="3023856"/>
            <a:ext cx="2971800" cy="400050"/>
          </a:xfrm>
          <a:custGeom>
            <a:avLst/>
            <a:gdLst/>
            <a:ahLst/>
            <a:cxnLst/>
            <a:rect l="l" t="t" r="r" b="b"/>
            <a:pathLst>
              <a:path w="3962400" h="533400">
                <a:moveTo>
                  <a:pt x="0" y="0"/>
                </a:moveTo>
                <a:lnTo>
                  <a:pt x="3962400" y="0"/>
                </a:lnTo>
                <a:lnTo>
                  <a:pt x="3962400"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101" name="TextBox 101"/>
          <p:cNvSpPr txBox="1"/>
          <p:nvPr/>
        </p:nvSpPr>
        <p:spPr>
          <a:xfrm>
            <a:off x="7585473" y="3195638"/>
            <a:ext cx="2971800"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器具・台の都度洗浄消毒</a:t>
            </a:r>
          </a:p>
        </p:txBody>
      </p:sp>
      <p:sp>
        <p:nvSpPr>
          <p:cNvPr id="103" name="Freeform 103"/>
          <p:cNvSpPr/>
          <p:nvPr/>
        </p:nvSpPr>
        <p:spPr>
          <a:xfrm>
            <a:off x="7585473" y="3423906"/>
            <a:ext cx="2971800" cy="285750"/>
          </a:xfrm>
          <a:custGeom>
            <a:avLst/>
            <a:gdLst/>
            <a:ahLst/>
            <a:cxnLst/>
            <a:rect l="l" t="t" r="r" b="b"/>
            <a:pathLst>
              <a:path w="3962400" h="381000">
                <a:moveTo>
                  <a:pt x="0" y="0"/>
                </a:moveTo>
                <a:lnTo>
                  <a:pt x="3962400" y="0"/>
                </a:lnTo>
                <a:lnTo>
                  <a:pt x="3962400"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104" name="TextBox 104"/>
          <p:cNvSpPr txBox="1"/>
          <p:nvPr/>
        </p:nvSpPr>
        <p:spPr>
          <a:xfrm>
            <a:off x="7585473" y="3602832"/>
            <a:ext cx="2971800"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次亜塩素酸使用</a:t>
            </a:r>
          </a:p>
        </p:txBody>
      </p:sp>
      <p:grpSp>
        <p:nvGrpSpPr>
          <p:cNvPr id="254" name="グループ化 253">
            <a:extLst>
              <a:ext uri="{FF2B5EF4-FFF2-40B4-BE49-F238E27FC236}">
                <a16:creationId xmlns:a16="http://schemas.microsoft.com/office/drawing/2014/main" id="{2474F020-C5B4-EDB7-9B0E-92E945682331}"/>
              </a:ext>
            </a:extLst>
          </p:cNvPr>
          <p:cNvGrpSpPr/>
          <p:nvPr/>
        </p:nvGrpSpPr>
        <p:grpSpPr>
          <a:xfrm>
            <a:off x="11320812" y="3188494"/>
            <a:ext cx="714376" cy="714376"/>
            <a:chOff x="10338546" y="2995284"/>
            <a:chExt cx="714376" cy="714376"/>
          </a:xfrm>
        </p:grpSpPr>
        <p:grpSp>
          <p:nvGrpSpPr>
            <p:cNvPr id="114" name="Group 114"/>
            <p:cNvGrpSpPr/>
            <p:nvPr/>
          </p:nvGrpSpPr>
          <p:grpSpPr>
            <a:xfrm>
              <a:off x="10338546" y="2995284"/>
              <a:ext cx="714376" cy="714376"/>
              <a:chOff x="0" y="0"/>
              <a:chExt cx="952501" cy="952501"/>
            </a:xfrm>
          </p:grpSpPr>
          <p:sp>
            <p:nvSpPr>
              <p:cNvPr id="115" name="Freeform 115"/>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116" name="Group 116"/>
            <p:cNvGrpSpPr/>
            <p:nvPr/>
          </p:nvGrpSpPr>
          <p:grpSpPr>
            <a:xfrm>
              <a:off x="10535000" y="3209596"/>
              <a:ext cx="321468" cy="285750"/>
              <a:chOff x="0" y="0"/>
              <a:chExt cx="428624" cy="381000"/>
            </a:xfrm>
          </p:grpSpPr>
          <p:sp>
            <p:nvSpPr>
              <p:cNvPr id="117" name="Freeform 117" descr="preencoded.png"/>
              <p:cNvSpPr/>
              <p:nvPr/>
            </p:nvSpPr>
            <p:spPr>
              <a:xfrm>
                <a:off x="0" y="0"/>
                <a:ext cx="428625" cy="381000"/>
              </a:xfrm>
              <a:custGeom>
                <a:avLst/>
                <a:gdLst/>
                <a:ahLst/>
                <a:cxnLst/>
                <a:rect l="l" t="t" r="r" b="b"/>
                <a:pathLst>
                  <a:path w="428625" h="381000">
                    <a:moveTo>
                      <a:pt x="0" y="0"/>
                    </a:moveTo>
                    <a:lnTo>
                      <a:pt x="428625" y="0"/>
                    </a:lnTo>
                    <a:lnTo>
                      <a:pt x="428625" y="381000"/>
                    </a:lnTo>
                    <a:lnTo>
                      <a:pt x="0" y="381000"/>
                    </a:lnTo>
                    <a:lnTo>
                      <a:pt x="0" y="0"/>
                    </a:lnTo>
                    <a:close/>
                  </a:path>
                </a:pathLst>
              </a:custGeom>
              <a:blipFill>
                <a:blip r:embed="rId8"/>
                <a:stretch>
                  <a:fillRect l="-3333" r="-3333"/>
                </a:stretch>
              </a:blipFill>
            </p:spPr>
            <p:txBody>
              <a:bodyPr/>
              <a:lstStyle/>
              <a:p>
                <a:endParaRPr lang="ja-JP" altLang="en-US"/>
              </a:p>
            </p:txBody>
          </p:sp>
        </p:grpSp>
      </p:grpSp>
      <p:sp>
        <p:nvSpPr>
          <p:cNvPr id="119" name="Freeform 119"/>
          <p:cNvSpPr/>
          <p:nvPr/>
        </p:nvSpPr>
        <p:spPr>
          <a:xfrm>
            <a:off x="12263788" y="3009570"/>
            <a:ext cx="3464718" cy="400050"/>
          </a:xfrm>
          <a:custGeom>
            <a:avLst/>
            <a:gdLst/>
            <a:ahLst/>
            <a:cxnLst/>
            <a:rect l="l" t="t" r="r" b="b"/>
            <a:pathLst>
              <a:path w="4619624" h="533400">
                <a:moveTo>
                  <a:pt x="0" y="0"/>
                </a:moveTo>
                <a:lnTo>
                  <a:pt x="4619624" y="0"/>
                </a:lnTo>
                <a:lnTo>
                  <a:pt x="4619624"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120" name="TextBox 120"/>
          <p:cNvSpPr txBox="1"/>
          <p:nvPr/>
        </p:nvSpPr>
        <p:spPr>
          <a:xfrm>
            <a:off x="12263788" y="3195638"/>
            <a:ext cx="3464718"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トイレ・ドアノブの定期消毒</a:t>
            </a:r>
          </a:p>
        </p:txBody>
      </p:sp>
      <p:sp>
        <p:nvSpPr>
          <p:cNvPr id="123" name="TextBox 123"/>
          <p:cNvSpPr txBox="1"/>
          <p:nvPr/>
        </p:nvSpPr>
        <p:spPr>
          <a:xfrm>
            <a:off x="12263788" y="3602832"/>
            <a:ext cx="3464718"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1日2回以上</a:t>
            </a:r>
          </a:p>
        </p:txBody>
      </p:sp>
      <p:grpSp>
        <p:nvGrpSpPr>
          <p:cNvPr id="258" name="グループ化 257">
            <a:extLst>
              <a:ext uri="{FF2B5EF4-FFF2-40B4-BE49-F238E27FC236}">
                <a16:creationId xmlns:a16="http://schemas.microsoft.com/office/drawing/2014/main" id="{46217C86-8AD3-3EEE-80C6-405BAE829339}"/>
              </a:ext>
            </a:extLst>
          </p:cNvPr>
          <p:cNvGrpSpPr/>
          <p:nvPr/>
        </p:nvGrpSpPr>
        <p:grpSpPr>
          <a:xfrm>
            <a:off x="1485128" y="4305300"/>
            <a:ext cx="714376" cy="714376"/>
            <a:chOff x="1485128" y="4267037"/>
            <a:chExt cx="714376" cy="714376"/>
          </a:xfrm>
        </p:grpSpPr>
        <p:grpSp>
          <p:nvGrpSpPr>
            <p:cNvPr id="133" name="Group 133"/>
            <p:cNvGrpSpPr/>
            <p:nvPr/>
          </p:nvGrpSpPr>
          <p:grpSpPr>
            <a:xfrm>
              <a:off x="1485128" y="4267037"/>
              <a:ext cx="714376" cy="714376"/>
              <a:chOff x="0" y="0"/>
              <a:chExt cx="952501" cy="952501"/>
            </a:xfrm>
          </p:grpSpPr>
          <p:sp>
            <p:nvSpPr>
              <p:cNvPr id="134" name="Freeform 134"/>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135" name="Group 135"/>
            <p:cNvGrpSpPr/>
            <p:nvPr/>
          </p:nvGrpSpPr>
          <p:grpSpPr>
            <a:xfrm>
              <a:off x="1699440" y="4481349"/>
              <a:ext cx="285750" cy="285750"/>
              <a:chOff x="0" y="0"/>
              <a:chExt cx="381000" cy="381000"/>
            </a:xfrm>
          </p:grpSpPr>
          <p:sp>
            <p:nvSpPr>
              <p:cNvPr id="136" name="Freeform 136" descr="preencoded.png"/>
              <p:cNvSpPr/>
              <p:nvPr/>
            </p:nvSpPr>
            <p:spPr>
              <a:xfrm>
                <a:off x="0" y="0"/>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9"/>
                <a:stretch>
                  <a:fillRect/>
                </a:stretch>
              </a:blipFill>
            </p:spPr>
            <p:txBody>
              <a:bodyPr/>
              <a:lstStyle/>
              <a:p>
                <a:endParaRPr lang="ja-JP" altLang="en-US"/>
              </a:p>
            </p:txBody>
          </p:sp>
        </p:grpSp>
      </p:grpSp>
      <p:sp>
        <p:nvSpPr>
          <p:cNvPr id="138" name="Freeform 138"/>
          <p:cNvSpPr/>
          <p:nvPr/>
        </p:nvSpPr>
        <p:spPr>
          <a:xfrm>
            <a:off x="2998835" y="4109710"/>
            <a:ext cx="2971800" cy="400050"/>
          </a:xfrm>
          <a:custGeom>
            <a:avLst/>
            <a:gdLst/>
            <a:ahLst/>
            <a:cxnLst/>
            <a:rect l="l" t="t" r="r" b="b"/>
            <a:pathLst>
              <a:path w="3962400" h="533400">
                <a:moveTo>
                  <a:pt x="0" y="0"/>
                </a:moveTo>
                <a:lnTo>
                  <a:pt x="3962400" y="0"/>
                </a:lnTo>
                <a:lnTo>
                  <a:pt x="3962400"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139" name="TextBox 139"/>
          <p:cNvSpPr txBox="1"/>
          <p:nvPr/>
        </p:nvSpPr>
        <p:spPr>
          <a:xfrm>
            <a:off x="2428104" y="4274181"/>
            <a:ext cx="2971800"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嘔吐物発生時の即座対応</a:t>
            </a:r>
          </a:p>
        </p:txBody>
      </p:sp>
      <p:sp>
        <p:nvSpPr>
          <p:cNvPr id="142" name="TextBox 142"/>
          <p:cNvSpPr txBox="1"/>
          <p:nvPr/>
        </p:nvSpPr>
        <p:spPr>
          <a:xfrm>
            <a:off x="2428104" y="4681375"/>
            <a:ext cx="2971800"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半径2m封鎖＋塩素処理</a:t>
            </a:r>
          </a:p>
        </p:txBody>
      </p:sp>
      <p:grpSp>
        <p:nvGrpSpPr>
          <p:cNvPr id="256" name="グループ化 255">
            <a:extLst>
              <a:ext uri="{FF2B5EF4-FFF2-40B4-BE49-F238E27FC236}">
                <a16:creationId xmlns:a16="http://schemas.microsoft.com/office/drawing/2014/main" id="{AA24162E-9104-F042-182F-3CFC50E69EE2}"/>
              </a:ext>
            </a:extLst>
          </p:cNvPr>
          <p:cNvGrpSpPr/>
          <p:nvPr/>
        </p:nvGrpSpPr>
        <p:grpSpPr>
          <a:xfrm>
            <a:off x="6642498" y="4305300"/>
            <a:ext cx="714376" cy="714376"/>
            <a:chOff x="6143625" y="4081134"/>
            <a:chExt cx="714376" cy="714376"/>
          </a:xfrm>
        </p:grpSpPr>
        <p:grpSp>
          <p:nvGrpSpPr>
            <p:cNvPr id="152" name="Group 152"/>
            <p:cNvGrpSpPr/>
            <p:nvPr/>
          </p:nvGrpSpPr>
          <p:grpSpPr>
            <a:xfrm>
              <a:off x="6143625" y="4081134"/>
              <a:ext cx="714376" cy="714376"/>
              <a:chOff x="0" y="0"/>
              <a:chExt cx="952501" cy="952501"/>
            </a:xfrm>
          </p:grpSpPr>
          <p:sp>
            <p:nvSpPr>
              <p:cNvPr id="153" name="Freeform 153"/>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154" name="Group 154"/>
            <p:cNvGrpSpPr/>
            <p:nvPr/>
          </p:nvGrpSpPr>
          <p:grpSpPr>
            <a:xfrm>
              <a:off x="6375797" y="4295446"/>
              <a:ext cx="250032" cy="285750"/>
              <a:chOff x="0" y="0"/>
              <a:chExt cx="333376" cy="381000"/>
            </a:xfrm>
          </p:grpSpPr>
          <p:sp>
            <p:nvSpPr>
              <p:cNvPr id="155" name="Freeform 155" descr="preencoded.png"/>
              <p:cNvSpPr/>
              <p:nvPr/>
            </p:nvSpPr>
            <p:spPr>
              <a:xfrm>
                <a:off x="0" y="0"/>
                <a:ext cx="333375" cy="381000"/>
              </a:xfrm>
              <a:custGeom>
                <a:avLst/>
                <a:gdLst/>
                <a:ahLst/>
                <a:cxnLst/>
                <a:rect l="l" t="t" r="r" b="b"/>
                <a:pathLst>
                  <a:path w="333375" h="381000">
                    <a:moveTo>
                      <a:pt x="0" y="0"/>
                    </a:moveTo>
                    <a:lnTo>
                      <a:pt x="333375" y="0"/>
                    </a:lnTo>
                    <a:lnTo>
                      <a:pt x="333375" y="381000"/>
                    </a:lnTo>
                    <a:lnTo>
                      <a:pt x="0" y="381000"/>
                    </a:lnTo>
                    <a:lnTo>
                      <a:pt x="0" y="0"/>
                    </a:lnTo>
                    <a:close/>
                  </a:path>
                </a:pathLst>
              </a:custGeom>
              <a:blipFill>
                <a:blip r:embed="rId10"/>
                <a:stretch>
                  <a:fillRect l="-1428" r="-1428"/>
                </a:stretch>
              </a:blipFill>
            </p:spPr>
            <p:txBody>
              <a:bodyPr/>
              <a:lstStyle/>
              <a:p>
                <a:endParaRPr lang="ja-JP" altLang="en-US"/>
              </a:p>
            </p:txBody>
          </p:sp>
        </p:grpSp>
      </p:grpSp>
      <p:sp>
        <p:nvSpPr>
          <p:cNvPr id="157" name="Freeform 157"/>
          <p:cNvSpPr/>
          <p:nvPr/>
        </p:nvSpPr>
        <p:spPr>
          <a:xfrm>
            <a:off x="7585474" y="4095422"/>
            <a:ext cx="2457450" cy="400050"/>
          </a:xfrm>
          <a:custGeom>
            <a:avLst/>
            <a:gdLst/>
            <a:ahLst/>
            <a:cxnLst/>
            <a:rect l="l" t="t" r="r" b="b"/>
            <a:pathLst>
              <a:path w="3276600" h="533400">
                <a:moveTo>
                  <a:pt x="0" y="0"/>
                </a:moveTo>
                <a:lnTo>
                  <a:pt x="3276600" y="0"/>
                </a:lnTo>
                <a:lnTo>
                  <a:pt x="3276600"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158" name="TextBox 158"/>
          <p:cNvSpPr txBox="1"/>
          <p:nvPr/>
        </p:nvSpPr>
        <p:spPr>
          <a:xfrm>
            <a:off x="7585474" y="4274181"/>
            <a:ext cx="2457450"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スタッフの健康確認</a:t>
            </a:r>
          </a:p>
        </p:txBody>
      </p:sp>
      <p:sp>
        <p:nvSpPr>
          <p:cNvPr id="160" name="Freeform 160"/>
          <p:cNvSpPr/>
          <p:nvPr/>
        </p:nvSpPr>
        <p:spPr>
          <a:xfrm>
            <a:off x="7585474" y="4495472"/>
            <a:ext cx="2457450" cy="285750"/>
          </a:xfrm>
          <a:custGeom>
            <a:avLst/>
            <a:gdLst/>
            <a:ahLst/>
            <a:cxnLst/>
            <a:rect l="l" t="t" r="r" b="b"/>
            <a:pathLst>
              <a:path w="3276600" h="381000">
                <a:moveTo>
                  <a:pt x="0" y="0"/>
                </a:moveTo>
                <a:lnTo>
                  <a:pt x="3276600" y="0"/>
                </a:lnTo>
                <a:lnTo>
                  <a:pt x="3276600"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161" name="TextBox 161"/>
          <p:cNvSpPr txBox="1"/>
          <p:nvPr/>
        </p:nvSpPr>
        <p:spPr>
          <a:xfrm>
            <a:off x="7585473" y="4681375"/>
            <a:ext cx="3592465"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下痢・発熱時は調理禁止</a:t>
            </a:r>
          </a:p>
        </p:txBody>
      </p:sp>
      <p:grpSp>
        <p:nvGrpSpPr>
          <p:cNvPr id="255" name="グループ化 254">
            <a:extLst>
              <a:ext uri="{FF2B5EF4-FFF2-40B4-BE49-F238E27FC236}">
                <a16:creationId xmlns:a16="http://schemas.microsoft.com/office/drawing/2014/main" id="{4DDCE81E-2929-A763-B50B-155E8887818A}"/>
              </a:ext>
            </a:extLst>
          </p:cNvPr>
          <p:cNvGrpSpPr/>
          <p:nvPr/>
        </p:nvGrpSpPr>
        <p:grpSpPr>
          <a:xfrm>
            <a:off x="11285095" y="4305300"/>
            <a:ext cx="714376" cy="714376"/>
            <a:chOff x="10302829" y="4071610"/>
            <a:chExt cx="714376" cy="714376"/>
          </a:xfrm>
        </p:grpSpPr>
        <p:grpSp>
          <p:nvGrpSpPr>
            <p:cNvPr id="171" name="Group 171"/>
            <p:cNvGrpSpPr/>
            <p:nvPr/>
          </p:nvGrpSpPr>
          <p:grpSpPr>
            <a:xfrm>
              <a:off x="10302829" y="4071610"/>
              <a:ext cx="714376" cy="714376"/>
              <a:chOff x="0" y="0"/>
              <a:chExt cx="952501" cy="952501"/>
            </a:xfrm>
          </p:grpSpPr>
          <p:sp>
            <p:nvSpPr>
              <p:cNvPr id="172" name="Freeform 172"/>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173" name="Group 173"/>
            <p:cNvGrpSpPr/>
            <p:nvPr/>
          </p:nvGrpSpPr>
          <p:grpSpPr>
            <a:xfrm>
              <a:off x="10552861" y="4285922"/>
              <a:ext cx="214312" cy="285750"/>
              <a:chOff x="0" y="0"/>
              <a:chExt cx="285749" cy="381000"/>
            </a:xfrm>
          </p:grpSpPr>
          <p:sp>
            <p:nvSpPr>
              <p:cNvPr id="174" name="Freeform 174" descr="preencoded.png"/>
              <p:cNvSpPr/>
              <p:nvPr/>
            </p:nvSpPr>
            <p:spPr>
              <a:xfrm>
                <a:off x="0" y="0"/>
                <a:ext cx="285750" cy="381000"/>
              </a:xfrm>
              <a:custGeom>
                <a:avLst/>
                <a:gdLst/>
                <a:ahLst/>
                <a:cxnLst/>
                <a:rect l="l" t="t" r="r" b="b"/>
                <a:pathLst>
                  <a:path w="285750" h="381000">
                    <a:moveTo>
                      <a:pt x="0" y="0"/>
                    </a:moveTo>
                    <a:lnTo>
                      <a:pt x="285750" y="0"/>
                    </a:lnTo>
                    <a:lnTo>
                      <a:pt x="285750" y="381000"/>
                    </a:lnTo>
                    <a:lnTo>
                      <a:pt x="0" y="381000"/>
                    </a:lnTo>
                    <a:lnTo>
                      <a:pt x="0" y="0"/>
                    </a:lnTo>
                    <a:close/>
                  </a:path>
                </a:pathLst>
              </a:custGeom>
              <a:blipFill>
                <a:blip r:embed="rId11"/>
                <a:stretch>
                  <a:fillRect l="-3333" r="-3333"/>
                </a:stretch>
              </a:blipFill>
            </p:spPr>
            <p:txBody>
              <a:bodyPr/>
              <a:lstStyle/>
              <a:p>
                <a:endParaRPr lang="ja-JP" altLang="en-US"/>
              </a:p>
            </p:txBody>
          </p:sp>
        </p:grpSp>
      </p:grpSp>
      <p:sp>
        <p:nvSpPr>
          <p:cNvPr id="176" name="Freeform 176"/>
          <p:cNvSpPr/>
          <p:nvPr/>
        </p:nvSpPr>
        <p:spPr>
          <a:xfrm>
            <a:off x="12228071" y="4085896"/>
            <a:ext cx="2200276" cy="400050"/>
          </a:xfrm>
          <a:custGeom>
            <a:avLst/>
            <a:gdLst/>
            <a:ahLst/>
            <a:cxnLst/>
            <a:rect l="l" t="t" r="r" b="b"/>
            <a:pathLst>
              <a:path w="2933701" h="533400">
                <a:moveTo>
                  <a:pt x="0" y="0"/>
                </a:moveTo>
                <a:lnTo>
                  <a:pt x="2933701" y="0"/>
                </a:lnTo>
                <a:lnTo>
                  <a:pt x="2933701"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177" name="TextBox 177"/>
          <p:cNvSpPr txBox="1"/>
          <p:nvPr/>
        </p:nvSpPr>
        <p:spPr>
          <a:xfrm>
            <a:off x="12228071" y="4274181"/>
            <a:ext cx="2200276"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朝礼での衛生確認</a:t>
            </a:r>
          </a:p>
        </p:txBody>
      </p:sp>
      <p:sp>
        <p:nvSpPr>
          <p:cNvPr id="179" name="Freeform 179"/>
          <p:cNvSpPr/>
          <p:nvPr/>
        </p:nvSpPr>
        <p:spPr>
          <a:xfrm>
            <a:off x="12228071" y="4485946"/>
            <a:ext cx="2200276" cy="285750"/>
          </a:xfrm>
          <a:custGeom>
            <a:avLst/>
            <a:gdLst/>
            <a:ahLst/>
            <a:cxnLst/>
            <a:rect l="l" t="t" r="r" b="b"/>
            <a:pathLst>
              <a:path w="2933701" h="381000">
                <a:moveTo>
                  <a:pt x="0" y="0"/>
                </a:moveTo>
                <a:lnTo>
                  <a:pt x="2933701" y="0"/>
                </a:lnTo>
                <a:lnTo>
                  <a:pt x="2933701" y="381000"/>
                </a:lnTo>
                <a:lnTo>
                  <a:pt x="0" y="381000"/>
                </a:lnTo>
                <a:close/>
              </a:path>
            </a:pathLst>
          </a:custGeom>
          <a:solidFill>
            <a:srgbClr val="000000">
              <a:alpha val="0"/>
            </a:srgbClr>
          </a:solidFill>
        </p:spPr>
        <p:txBody>
          <a:bodyPr/>
          <a:lstStyle/>
          <a:p>
            <a:endParaRPr lang="ja-JP" altLang="en-US" sz="2400">
              <a:latin typeface="游ゴシック" panose="020B0400000000000000" pitchFamily="50" charset="-128"/>
              <a:ea typeface="游ゴシック" panose="020B0400000000000000" pitchFamily="50" charset="-128"/>
            </a:endParaRPr>
          </a:p>
        </p:txBody>
      </p:sp>
      <p:sp>
        <p:nvSpPr>
          <p:cNvPr id="180" name="TextBox 180"/>
          <p:cNvSpPr txBox="1"/>
          <p:nvPr/>
        </p:nvSpPr>
        <p:spPr>
          <a:xfrm>
            <a:off x="12228071" y="4681375"/>
            <a:ext cx="2200276"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掲示物の活用</a:t>
            </a:r>
          </a:p>
        </p:txBody>
      </p:sp>
      <p:grpSp>
        <p:nvGrpSpPr>
          <p:cNvPr id="259" name="グループ化 258">
            <a:extLst>
              <a:ext uri="{FF2B5EF4-FFF2-40B4-BE49-F238E27FC236}">
                <a16:creationId xmlns:a16="http://schemas.microsoft.com/office/drawing/2014/main" id="{AB846584-1BE7-C4AD-0529-2B44FF46CC80}"/>
              </a:ext>
            </a:extLst>
          </p:cNvPr>
          <p:cNvGrpSpPr/>
          <p:nvPr/>
        </p:nvGrpSpPr>
        <p:grpSpPr>
          <a:xfrm>
            <a:off x="1485127" y="5448300"/>
            <a:ext cx="714376" cy="714376"/>
            <a:chOff x="1485127" y="5271927"/>
            <a:chExt cx="714376" cy="714376"/>
          </a:xfrm>
        </p:grpSpPr>
        <p:grpSp>
          <p:nvGrpSpPr>
            <p:cNvPr id="190" name="Group 190"/>
            <p:cNvGrpSpPr/>
            <p:nvPr/>
          </p:nvGrpSpPr>
          <p:grpSpPr>
            <a:xfrm>
              <a:off x="1485127" y="5271927"/>
              <a:ext cx="714376" cy="714376"/>
              <a:chOff x="0" y="0"/>
              <a:chExt cx="952501" cy="952501"/>
            </a:xfrm>
          </p:grpSpPr>
          <p:sp>
            <p:nvSpPr>
              <p:cNvPr id="191" name="Freeform 191"/>
              <p:cNvSpPr/>
              <p:nvPr/>
            </p:nvSpPr>
            <p:spPr>
              <a:xfrm>
                <a:off x="0" y="0"/>
                <a:ext cx="952500" cy="952500"/>
              </a:xfrm>
              <a:custGeom>
                <a:avLst/>
                <a:gdLst/>
                <a:ahLst/>
                <a:cxnLst/>
                <a:rect l="l" t="t" r="r" b="b"/>
                <a:pathLst>
                  <a:path w="952500" h="952500">
                    <a:moveTo>
                      <a:pt x="0" y="476250"/>
                    </a:moveTo>
                    <a:cubicBezTo>
                      <a:pt x="0" y="213233"/>
                      <a:pt x="213233" y="0"/>
                      <a:pt x="476250" y="0"/>
                    </a:cubicBezTo>
                    <a:cubicBezTo>
                      <a:pt x="739267" y="0"/>
                      <a:pt x="952500" y="213233"/>
                      <a:pt x="952500" y="476250"/>
                    </a:cubicBezTo>
                    <a:cubicBezTo>
                      <a:pt x="952500" y="739267"/>
                      <a:pt x="739267" y="952500"/>
                      <a:pt x="476250" y="952500"/>
                    </a:cubicBezTo>
                    <a:cubicBezTo>
                      <a:pt x="213233" y="952500"/>
                      <a:pt x="0" y="739267"/>
                      <a:pt x="0" y="476250"/>
                    </a:cubicBezTo>
                    <a:close/>
                  </a:path>
                </a:pathLst>
              </a:custGeom>
              <a:solidFill>
                <a:srgbClr val="059669"/>
              </a:solidFill>
            </p:spPr>
            <p:txBody>
              <a:bodyPr/>
              <a:lstStyle/>
              <a:p>
                <a:endParaRPr lang="ja-JP" altLang="en-US"/>
              </a:p>
            </p:txBody>
          </p:sp>
        </p:grpSp>
        <p:grpSp>
          <p:nvGrpSpPr>
            <p:cNvPr id="192" name="Group 192"/>
            <p:cNvGrpSpPr/>
            <p:nvPr/>
          </p:nvGrpSpPr>
          <p:grpSpPr>
            <a:xfrm>
              <a:off x="1717299" y="5486239"/>
              <a:ext cx="250032" cy="285750"/>
              <a:chOff x="0" y="0"/>
              <a:chExt cx="333376" cy="381000"/>
            </a:xfrm>
          </p:grpSpPr>
          <p:sp>
            <p:nvSpPr>
              <p:cNvPr id="193" name="Freeform 193" descr="preencoded.png"/>
              <p:cNvSpPr/>
              <p:nvPr/>
            </p:nvSpPr>
            <p:spPr>
              <a:xfrm>
                <a:off x="0" y="0"/>
                <a:ext cx="333375" cy="381000"/>
              </a:xfrm>
              <a:custGeom>
                <a:avLst/>
                <a:gdLst/>
                <a:ahLst/>
                <a:cxnLst/>
                <a:rect l="l" t="t" r="r" b="b"/>
                <a:pathLst>
                  <a:path w="333375" h="381000">
                    <a:moveTo>
                      <a:pt x="0" y="0"/>
                    </a:moveTo>
                    <a:lnTo>
                      <a:pt x="333375" y="0"/>
                    </a:lnTo>
                    <a:lnTo>
                      <a:pt x="333375" y="381000"/>
                    </a:lnTo>
                    <a:lnTo>
                      <a:pt x="0" y="381000"/>
                    </a:lnTo>
                    <a:lnTo>
                      <a:pt x="0" y="0"/>
                    </a:lnTo>
                    <a:close/>
                  </a:path>
                </a:pathLst>
              </a:custGeom>
              <a:blipFill>
                <a:blip r:embed="rId12"/>
                <a:stretch>
                  <a:fillRect l="-1428" r="-1428"/>
                </a:stretch>
              </a:blipFill>
            </p:spPr>
            <p:txBody>
              <a:bodyPr/>
              <a:lstStyle/>
              <a:p>
                <a:endParaRPr lang="ja-JP" altLang="en-US"/>
              </a:p>
            </p:txBody>
          </p:sp>
        </p:grpSp>
      </p:grpSp>
      <p:sp>
        <p:nvSpPr>
          <p:cNvPr id="195" name="Freeform 195"/>
          <p:cNvSpPr/>
          <p:nvPr/>
        </p:nvSpPr>
        <p:spPr>
          <a:xfrm>
            <a:off x="2998834" y="5114598"/>
            <a:ext cx="3736182" cy="400050"/>
          </a:xfrm>
          <a:custGeom>
            <a:avLst/>
            <a:gdLst/>
            <a:ahLst/>
            <a:cxnLst/>
            <a:rect l="l" t="t" r="r" b="b"/>
            <a:pathLst>
              <a:path w="4981576" h="533400">
                <a:moveTo>
                  <a:pt x="0" y="0"/>
                </a:moveTo>
                <a:lnTo>
                  <a:pt x="4981576" y="0"/>
                </a:lnTo>
                <a:lnTo>
                  <a:pt x="4981576" y="533400"/>
                </a:lnTo>
                <a:lnTo>
                  <a:pt x="0" y="533400"/>
                </a:lnTo>
                <a:close/>
              </a:path>
            </a:pathLst>
          </a:custGeom>
          <a:solidFill>
            <a:srgbClr val="000000">
              <a:alpha val="0"/>
            </a:srgbClr>
          </a:solidFill>
        </p:spPr>
        <p:txBody>
          <a:bodyPr/>
          <a:lstStyle/>
          <a:p>
            <a:endParaRPr lang="ja-JP" altLang="en-US" b="1">
              <a:latin typeface="游ゴシック" panose="020B0400000000000000" pitchFamily="50" charset="-128"/>
              <a:ea typeface="游ゴシック" panose="020B0400000000000000" pitchFamily="50" charset="-128"/>
            </a:endParaRPr>
          </a:p>
        </p:txBody>
      </p:sp>
      <p:sp>
        <p:nvSpPr>
          <p:cNvPr id="196" name="TextBox 196"/>
          <p:cNvSpPr txBox="1"/>
          <p:nvPr/>
        </p:nvSpPr>
        <p:spPr>
          <a:xfrm>
            <a:off x="2428103" y="5448300"/>
            <a:ext cx="3736182" cy="407194"/>
          </a:xfrm>
          <a:prstGeom prst="rect">
            <a:avLst/>
          </a:prstGeom>
        </p:spPr>
        <p:txBody>
          <a:bodyPr lIns="0" tIns="0" rIns="0" bIns="0" rtlCol="0" anchor="ctr"/>
          <a:lstStyle/>
          <a:p>
            <a:pPr algn="l">
              <a:lnSpc>
                <a:spcPts val="2431"/>
              </a:lnSpc>
            </a:pPr>
            <a:r>
              <a:rPr lang="en-US" sz="2025" b="1" dirty="0">
                <a:solidFill>
                  <a:srgbClr val="1F2937"/>
                </a:solidFill>
                <a:latin typeface="游ゴシック" panose="020B0400000000000000" pitchFamily="50" charset="-128"/>
                <a:ea typeface="游ゴシック" panose="020B0400000000000000" pitchFamily="50" charset="-128"/>
                <a:cs typeface="Noto Sans Bold"/>
                <a:sym typeface="Noto Sans Bold"/>
              </a:rPr>
              <a:t>食中毒発生時の初動マニュアル</a:t>
            </a:r>
          </a:p>
        </p:txBody>
      </p:sp>
      <p:sp>
        <p:nvSpPr>
          <p:cNvPr id="199" name="TextBox 199"/>
          <p:cNvSpPr txBox="1"/>
          <p:nvPr/>
        </p:nvSpPr>
        <p:spPr>
          <a:xfrm>
            <a:off x="2428103" y="5855494"/>
            <a:ext cx="3736182" cy="285750"/>
          </a:xfrm>
          <a:prstGeom prst="rect">
            <a:avLst/>
          </a:prstGeom>
        </p:spPr>
        <p:txBody>
          <a:bodyPr lIns="0" tIns="0" rIns="0" bIns="0" rtlCol="0" anchor="ctr"/>
          <a:lstStyle/>
          <a:p>
            <a:pPr algn="l">
              <a:lnSpc>
                <a:spcPts val="1891"/>
              </a:lnSpc>
            </a:pPr>
            <a:r>
              <a:rPr lang="en-US" dirty="0">
                <a:solidFill>
                  <a:srgbClr val="4B5563"/>
                </a:solidFill>
                <a:latin typeface="游ゴシック" panose="020B0400000000000000" pitchFamily="50" charset="-128"/>
                <a:ea typeface="游ゴシック" panose="020B0400000000000000" pitchFamily="50" charset="-128"/>
                <a:cs typeface="Noto Sans"/>
                <a:sym typeface="Noto Sans"/>
              </a:rPr>
              <a:t>責任者明記</a:t>
            </a:r>
          </a:p>
        </p:txBody>
      </p:sp>
      <p:sp>
        <p:nvSpPr>
          <p:cNvPr id="201" name="Freeform 201"/>
          <p:cNvSpPr/>
          <p:nvPr/>
        </p:nvSpPr>
        <p:spPr>
          <a:xfrm>
            <a:off x="0" y="6855784"/>
            <a:ext cx="18288000" cy="3431216"/>
          </a:xfrm>
          <a:custGeom>
            <a:avLst/>
            <a:gdLst/>
            <a:ahLst/>
            <a:cxnLst/>
            <a:rect l="l" t="t" r="r" b="b"/>
            <a:pathLst>
              <a:path w="23164800" h="4114800">
                <a:moveTo>
                  <a:pt x="0" y="0"/>
                </a:moveTo>
                <a:lnTo>
                  <a:pt x="23164800" y="0"/>
                </a:lnTo>
                <a:lnTo>
                  <a:pt x="23164800" y="4114800"/>
                </a:lnTo>
                <a:lnTo>
                  <a:pt x="0" y="4114800"/>
                </a:lnTo>
                <a:close/>
              </a:path>
            </a:pathLst>
          </a:custGeom>
          <a:solidFill>
            <a:srgbClr val="B91C1C"/>
          </a:solidFill>
        </p:spPr>
        <p:txBody>
          <a:bodyPr/>
          <a:lstStyle/>
          <a:p>
            <a:endParaRPr lang="ja-JP" altLang="en-US"/>
          </a:p>
        </p:txBody>
      </p:sp>
      <p:grpSp>
        <p:nvGrpSpPr>
          <p:cNvPr id="202" name="Group 202"/>
          <p:cNvGrpSpPr/>
          <p:nvPr/>
        </p:nvGrpSpPr>
        <p:grpSpPr>
          <a:xfrm>
            <a:off x="1371600" y="7217402"/>
            <a:ext cx="535782" cy="428626"/>
            <a:chOff x="0" y="0"/>
            <a:chExt cx="714376" cy="571501"/>
          </a:xfrm>
        </p:grpSpPr>
        <p:sp>
          <p:nvSpPr>
            <p:cNvPr id="203" name="Freeform 203" descr="preencoded.png"/>
            <p:cNvSpPr/>
            <p:nvPr/>
          </p:nvSpPr>
          <p:spPr>
            <a:xfrm>
              <a:off x="0" y="0"/>
              <a:ext cx="714375" cy="571500"/>
            </a:xfrm>
            <a:custGeom>
              <a:avLst/>
              <a:gdLst/>
              <a:ahLst/>
              <a:cxnLst/>
              <a:rect l="l" t="t" r="r" b="b"/>
              <a:pathLst>
                <a:path w="714375" h="571500">
                  <a:moveTo>
                    <a:pt x="0" y="0"/>
                  </a:moveTo>
                  <a:lnTo>
                    <a:pt x="714375" y="0"/>
                  </a:lnTo>
                  <a:lnTo>
                    <a:pt x="714375" y="571500"/>
                  </a:lnTo>
                  <a:lnTo>
                    <a:pt x="0" y="571500"/>
                  </a:lnTo>
                  <a:lnTo>
                    <a:pt x="0" y="0"/>
                  </a:lnTo>
                  <a:close/>
                </a:path>
              </a:pathLst>
            </a:custGeom>
            <a:blipFill>
              <a:blip r:embed="rId13"/>
              <a:stretch>
                <a:fillRect l="-666" r="-666"/>
              </a:stretch>
            </a:blipFill>
          </p:spPr>
          <p:txBody>
            <a:bodyPr/>
            <a:lstStyle/>
            <a:p>
              <a:endParaRPr lang="ja-JP" altLang="en-US" sz="3200"/>
            </a:p>
          </p:txBody>
        </p:sp>
      </p:grpSp>
      <p:sp>
        <p:nvSpPr>
          <p:cNvPr id="206" name="TextBox 206"/>
          <p:cNvSpPr txBox="1"/>
          <p:nvPr/>
        </p:nvSpPr>
        <p:spPr>
          <a:xfrm>
            <a:off x="2057400" y="7277431"/>
            <a:ext cx="5295059" cy="464344"/>
          </a:xfrm>
          <a:prstGeom prst="rect">
            <a:avLst/>
          </a:prstGeom>
        </p:spPr>
        <p:txBody>
          <a:bodyPr lIns="0" tIns="0" rIns="0" bIns="0" rtlCol="0" anchor="ctr"/>
          <a:lstStyle/>
          <a:p>
            <a:pPr algn="l">
              <a:lnSpc>
                <a:spcPts val="3240"/>
              </a:lnSpc>
            </a:pPr>
            <a:r>
              <a:rPr lang="en-US" sz="3600" b="1" dirty="0">
                <a:solidFill>
                  <a:srgbClr val="FFFFFF"/>
                </a:solidFill>
                <a:latin typeface="游ゴシック" panose="020B0400000000000000" pitchFamily="50" charset="-128"/>
                <a:ea typeface="游ゴシック" panose="020B0400000000000000" pitchFamily="50" charset="-128"/>
                <a:cs typeface="Noto Sans Bold"/>
                <a:sym typeface="Noto Sans Bold"/>
              </a:rPr>
              <a:t>緊急時の基本対応</a:t>
            </a:r>
          </a:p>
        </p:txBody>
      </p:sp>
      <p:grpSp>
        <p:nvGrpSpPr>
          <p:cNvPr id="209" name="Group 209"/>
          <p:cNvGrpSpPr/>
          <p:nvPr/>
        </p:nvGrpSpPr>
        <p:grpSpPr>
          <a:xfrm>
            <a:off x="1293371" y="7962900"/>
            <a:ext cx="5210138" cy="285750"/>
            <a:chOff x="0" y="0"/>
            <a:chExt cx="6946851" cy="381000"/>
          </a:xfrm>
        </p:grpSpPr>
        <p:sp>
          <p:nvSpPr>
            <p:cNvPr id="210" name="Freeform 210"/>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11" name="TextBox 211"/>
            <p:cNvSpPr txBox="1"/>
            <p:nvPr/>
          </p:nvSpPr>
          <p:spPr>
            <a:xfrm>
              <a:off x="0" y="0"/>
              <a:ext cx="6946851" cy="381000"/>
            </a:xfrm>
            <a:prstGeom prst="rect">
              <a:avLst/>
            </a:prstGeom>
          </p:spPr>
          <p:txBody>
            <a:bodyPr lIns="0" tIns="0" rIns="0" bIns="0" rtlCol="0" anchor="ctr"/>
            <a:lstStyle/>
            <a:p>
              <a:pPr algn="l">
                <a:lnSpc>
                  <a:spcPts val="1891"/>
                </a:lnSpc>
              </a:pPr>
              <a:r>
                <a:rPr lang="en-US" sz="2000" b="1" dirty="0">
                  <a:solidFill>
                    <a:srgbClr val="FFFFFF"/>
                  </a:solidFill>
                  <a:latin typeface="游ゴシック" panose="020B0400000000000000" pitchFamily="50" charset="-128"/>
                  <a:ea typeface="游ゴシック" panose="020B0400000000000000" pitchFamily="50" charset="-128"/>
                  <a:cs typeface="Noto Sans Bold"/>
                  <a:sym typeface="Noto Sans Bold"/>
                </a:rPr>
                <a:t>🚨 即座に実施</a:t>
              </a:r>
            </a:p>
          </p:txBody>
        </p:sp>
      </p:grpSp>
      <p:grpSp>
        <p:nvGrpSpPr>
          <p:cNvPr id="212" name="Group 212"/>
          <p:cNvGrpSpPr/>
          <p:nvPr/>
        </p:nvGrpSpPr>
        <p:grpSpPr>
          <a:xfrm>
            <a:off x="1293371" y="8362950"/>
            <a:ext cx="5210138" cy="285750"/>
            <a:chOff x="0" y="0"/>
            <a:chExt cx="6946851" cy="381000"/>
          </a:xfrm>
        </p:grpSpPr>
        <p:sp>
          <p:nvSpPr>
            <p:cNvPr id="213" name="Freeform 213"/>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14" name="TextBox 214"/>
            <p:cNvSpPr txBox="1"/>
            <p:nvPr/>
          </p:nvSpPr>
          <p:spPr>
            <a:xfrm>
              <a:off x="0" y="0"/>
              <a:ext cx="6946851"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保健所への報告</a:t>
              </a:r>
            </a:p>
          </p:txBody>
        </p:sp>
      </p:grpSp>
      <p:grpSp>
        <p:nvGrpSpPr>
          <p:cNvPr id="215" name="Group 215"/>
          <p:cNvGrpSpPr/>
          <p:nvPr/>
        </p:nvGrpSpPr>
        <p:grpSpPr>
          <a:xfrm>
            <a:off x="1293371" y="8705850"/>
            <a:ext cx="5210138" cy="285750"/>
            <a:chOff x="0" y="0"/>
            <a:chExt cx="6946851" cy="381000"/>
          </a:xfrm>
        </p:grpSpPr>
        <p:sp>
          <p:nvSpPr>
            <p:cNvPr id="216" name="Freeform 216"/>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17" name="TextBox 217"/>
            <p:cNvSpPr txBox="1"/>
            <p:nvPr/>
          </p:nvSpPr>
          <p:spPr>
            <a:xfrm>
              <a:off x="0" y="0"/>
              <a:ext cx="6946851"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原因食品の保存</a:t>
              </a:r>
            </a:p>
          </p:txBody>
        </p:sp>
      </p:grpSp>
      <p:grpSp>
        <p:nvGrpSpPr>
          <p:cNvPr id="218" name="Group 218"/>
          <p:cNvGrpSpPr/>
          <p:nvPr/>
        </p:nvGrpSpPr>
        <p:grpSpPr>
          <a:xfrm>
            <a:off x="1293371" y="9048750"/>
            <a:ext cx="5210138" cy="285750"/>
            <a:chOff x="0" y="0"/>
            <a:chExt cx="6946851" cy="381000"/>
          </a:xfrm>
        </p:grpSpPr>
        <p:sp>
          <p:nvSpPr>
            <p:cNvPr id="219" name="Freeform 219"/>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20" name="TextBox 220"/>
            <p:cNvSpPr txBox="1"/>
            <p:nvPr/>
          </p:nvSpPr>
          <p:spPr>
            <a:xfrm>
              <a:off x="0" y="0"/>
              <a:ext cx="6946851"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調理記録の確保</a:t>
              </a:r>
            </a:p>
          </p:txBody>
        </p:sp>
      </p:grpSp>
      <p:grpSp>
        <p:nvGrpSpPr>
          <p:cNvPr id="223" name="Group 223"/>
          <p:cNvGrpSpPr/>
          <p:nvPr/>
        </p:nvGrpSpPr>
        <p:grpSpPr>
          <a:xfrm>
            <a:off x="6932133" y="7962900"/>
            <a:ext cx="5210194" cy="285750"/>
            <a:chOff x="0" y="0"/>
            <a:chExt cx="6946925" cy="381000"/>
          </a:xfrm>
        </p:grpSpPr>
        <p:sp>
          <p:nvSpPr>
            <p:cNvPr id="224" name="Freeform 224"/>
            <p:cNvSpPr/>
            <p:nvPr/>
          </p:nvSpPr>
          <p:spPr>
            <a:xfrm>
              <a:off x="0" y="0"/>
              <a:ext cx="6946926" cy="381000"/>
            </a:xfrm>
            <a:custGeom>
              <a:avLst/>
              <a:gdLst/>
              <a:ahLst/>
              <a:cxnLst/>
              <a:rect l="l" t="t" r="r" b="b"/>
              <a:pathLst>
                <a:path w="6946926" h="381000">
                  <a:moveTo>
                    <a:pt x="0" y="0"/>
                  </a:moveTo>
                  <a:lnTo>
                    <a:pt x="6946926" y="0"/>
                  </a:lnTo>
                  <a:lnTo>
                    <a:pt x="6946926"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25" name="TextBox 225"/>
            <p:cNvSpPr txBox="1"/>
            <p:nvPr/>
          </p:nvSpPr>
          <p:spPr>
            <a:xfrm>
              <a:off x="0" y="0"/>
              <a:ext cx="6946925" cy="381000"/>
            </a:xfrm>
            <a:prstGeom prst="rect">
              <a:avLst/>
            </a:prstGeom>
          </p:spPr>
          <p:txBody>
            <a:bodyPr lIns="0" tIns="0" rIns="0" bIns="0" rtlCol="0" anchor="ctr"/>
            <a:lstStyle/>
            <a:p>
              <a:pPr algn="l">
                <a:lnSpc>
                  <a:spcPts val="1891"/>
                </a:lnSpc>
              </a:pPr>
              <a:r>
                <a:rPr lang="en-US" sz="2000" b="1" dirty="0">
                  <a:solidFill>
                    <a:srgbClr val="FFFFFF"/>
                  </a:solidFill>
                  <a:latin typeface="游ゴシック" panose="020B0400000000000000" pitchFamily="50" charset="-128"/>
                  <a:ea typeface="游ゴシック" panose="020B0400000000000000" pitchFamily="50" charset="-128"/>
                  <a:cs typeface="Noto Sans Bold"/>
                  <a:sym typeface="Noto Sans Bold"/>
                </a:rPr>
                <a:t>🔍 調査協力</a:t>
              </a:r>
            </a:p>
          </p:txBody>
        </p:sp>
      </p:grpSp>
      <p:grpSp>
        <p:nvGrpSpPr>
          <p:cNvPr id="226" name="Group 226"/>
          <p:cNvGrpSpPr/>
          <p:nvPr/>
        </p:nvGrpSpPr>
        <p:grpSpPr>
          <a:xfrm>
            <a:off x="6932133" y="8362950"/>
            <a:ext cx="5210194" cy="285750"/>
            <a:chOff x="0" y="0"/>
            <a:chExt cx="6946925" cy="381000"/>
          </a:xfrm>
        </p:grpSpPr>
        <p:sp>
          <p:nvSpPr>
            <p:cNvPr id="227" name="Freeform 227"/>
            <p:cNvSpPr/>
            <p:nvPr/>
          </p:nvSpPr>
          <p:spPr>
            <a:xfrm>
              <a:off x="0" y="0"/>
              <a:ext cx="6946926" cy="381000"/>
            </a:xfrm>
            <a:custGeom>
              <a:avLst/>
              <a:gdLst/>
              <a:ahLst/>
              <a:cxnLst/>
              <a:rect l="l" t="t" r="r" b="b"/>
              <a:pathLst>
                <a:path w="6946926" h="381000">
                  <a:moveTo>
                    <a:pt x="0" y="0"/>
                  </a:moveTo>
                  <a:lnTo>
                    <a:pt x="6946926" y="0"/>
                  </a:lnTo>
                  <a:lnTo>
                    <a:pt x="6946926"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28" name="TextBox 228"/>
            <p:cNvSpPr txBox="1"/>
            <p:nvPr/>
          </p:nvSpPr>
          <p:spPr>
            <a:xfrm>
              <a:off x="0" y="0"/>
              <a:ext cx="6946925"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従業員の健康状態確認</a:t>
              </a:r>
            </a:p>
          </p:txBody>
        </p:sp>
      </p:grpSp>
      <p:grpSp>
        <p:nvGrpSpPr>
          <p:cNvPr id="229" name="Group 229"/>
          <p:cNvGrpSpPr/>
          <p:nvPr/>
        </p:nvGrpSpPr>
        <p:grpSpPr>
          <a:xfrm>
            <a:off x="6932133" y="8705850"/>
            <a:ext cx="5210194" cy="285750"/>
            <a:chOff x="0" y="0"/>
            <a:chExt cx="6946925" cy="381000"/>
          </a:xfrm>
        </p:grpSpPr>
        <p:sp>
          <p:nvSpPr>
            <p:cNvPr id="230" name="Freeform 230"/>
            <p:cNvSpPr/>
            <p:nvPr/>
          </p:nvSpPr>
          <p:spPr>
            <a:xfrm>
              <a:off x="0" y="0"/>
              <a:ext cx="6946926" cy="381000"/>
            </a:xfrm>
            <a:custGeom>
              <a:avLst/>
              <a:gdLst/>
              <a:ahLst/>
              <a:cxnLst/>
              <a:rect l="l" t="t" r="r" b="b"/>
              <a:pathLst>
                <a:path w="6946926" h="381000">
                  <a:moveTo>
                    <a:pt x="0" y="0"/>
                  </a:moveTo>
                  <a:lnTo>
                    <a:pt x="6946926" y="0"/>
                  </a:lnTo>
                  <a:lnTo>
                    <a:pt x="6946926"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31" name="TextBox 231"/>
            <p:cNvSpPr txBox="1"/>
            <p:nvPr/>
          </p:nvSpPr>
          <p:spPr>
            <a:xfrm>
              <a:off x="0" y="0"/>
              <a:ext cx="6946925"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食材の仕入れ先情報</a:t>
              </a:r>
            </a:p>
          </p:txBody>
        </p:sp>
      </p:grpSp>
      <p:grpSp>
        <p:nvGrpSpPr>
          <p:cNvPr id="232" name="Group 232"/>
          <p:cNvGrpSpPr/>
          <p:nvPr/>
        </p:nvGrpSpPr>
        <p:grpSpPr>
          <a:xfrm>
            <a:off x="6932133" y="9048750"/>
            <a:ext cx="5210194" cy="285750"/>
            <a:chOff x="0" y="0"/>
            <a:chExt cx="6946925" cy="381000"/>
          </a:xfrm>
        </p:grpSpPr>
        <p:sp>
          <p:nvSpPr>
            <p:cNvPr id="233" name="Freeform 233"/>
            <p:cNvSpPr/>
            <p:nvPr/>
          </p:nvSpPr>
          <p:spPr>
            <a:xfrm>
              <a:off x="0" y="0"/>
              <a:ext cx="6946926" cy="381000"/>
            </a:xfrm>
            <a:custGeom>
              <a:avLst/>
              <a:gdLst/>
              <a:ahLst/>
              <a:cxnLst/>
              <a:rect l="l" t="t" r="r" b="b"/>
              <a:pathLst>
                <a:path w="6946926" h="381000">
                  <a:moveTo>
                    <a:pt x="0" y="0"/>
                  </a:moveTo>
                  <a:lnTo>
                    <a:pt x="6946926" y="0"/>
                  </a:lnTo>
                  <a:lnTo>
                    <a:pt x="6946926"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34" name="TextBox 234"/>
            <p:cNvSpPr txBox="1"/>
            <p:nvPr/>
          </p:nvSpPr>
          <p:spPr>
            <a:xfrm>
              <a:off x="0" y="0"/>
              <a:ext cx="6946925"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調理工程の詳細説明</a:t>
              </a:r>
            </a:p>
          </p:txBody>
        </p:sp>
      </p:grpSp>
      <p:grpSp>
        <p:nvGrpSpPr>
          <p:cNvPr id="237" name="Group 237"/>
          <p:cNvGrpSpPr/>
          <p:nvPr/>
        </p:nvGrpSpPr>
        <p:grpSpPr>
          <a:xfrm>
            <a:off x="12570953" y="7962900"/>
            <a:ext cx="5210138" cy="285750"/>
            <a:chOff x="0" y="0"/>
            <a:chExt cx="6946851" cy="381000"/>
          </a:xfrm>
        </p:grpSpPr>
        <p:sp>
          <p:nvSpPr>
            <p:cNvPr id="238" name="Freeform 238"/>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39" name="TextBox 239"/>
            <p:cNvSpPr txBox="1"/>
            <p:nvPr/>
          </p:nvSpPr>
          <p:spPr>
            <a:xfrm>
              <a:off x="0" y="0"/>
              <a:ext cx="6946851" cy="381000"/>
            </a:xfrm>
            <a:prstGeom prst="rect">
              <a:avLst/>
            </a:prstGeom>
          </p:spPr>
          <p:txBody>
            <a:bodyPr lIns="0" tIns="0" rIns="0" bIns="0" rtlCol="0" anchor="ctr"/>
            <a:lstStyle/>
            <a:p>
              <a:pPr algn="l">
                <a:lnSpc>
                  <a:spcPts val="1891"/>
                </a:lnSpc>
              </a:pPr>
              <a:r>
                <a:rPr lang="en-US" sz="2000" b="1" dirty="0">
                  <a:solidFill>
                    <a:srgbClr val="FFFFFF"/>
                  </a:solidFill>
                  <a:latin typeface="游ゴシック" panose="020B0400000000000000" pitchFamily="50" charset="-128"/>
                  <a:ea typeface="游ゴシック" panose="020B0400000000000000" pitchFamily="50" charset="-128"/>
                  <a:cs typeface="Noto Sans Bold"/>
                  <a:sym typeface="Noto Sans Bold"/>
                </a:rPr>
                <a:t>📞 連絡体制</a:t>
              </a:r>
            </a:p>
          </p:txBody>
        </p:sp>
      </p:grpSp>
      <p:grpSp>
        <p:nvGrpSpPr>
          <p:cNvPr id="240" name="Group 240"/>
          <p:cNvGrpSpPr/>
          <p:nvPr/>
        </p:nvGrpSpPr>
        <p:grpSpPr>
          <a:xfrm>
            <a:off x="12570953" y="8362950"/>
            <a:ext cx="5210138" cy="285750"/>
            <a:chOff x="0" y="0"/>
            <a:chExt cx="6946851" cy="381000"/>
          </a:xfrm>
        </p:grpSpPr>
        <p:sp>
          <p:nvSpPr>
            <p:cNvPr id="241" name="Freeform 241"/>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42" name="TextBox 242"/>
            <p:cNvSpPr txBox="1"/>
            <p:nvPr/>
          </p:nvSpPr>
          <p:spPr>
            <a:xfrm>
              <a:off x="0" y="0"/>
              <a:ext cx="6946851"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責任者への即座連絡</a:t>
              </a:r>
            </a:p>
          </p:txBody>
        </p:sp>
      </p:grpSp>
      <p:grpSp>
        <p:nvGrpSpPr>
          <p:cNvPr id="243" name="Group 243"/>
          <p:cNvGrpSpPr/>
          <p:nvPr/>
        </p:nvGrpSpPr>
        <p:grpSpPr>
          <a:xfrm>
            <a:off x="12570953" y="8705850"/>
            <a:ext cx="5210138" cy="285750"/>
            <a:chOff x="0" y="0"/>
            <a:chExt cx="6946851" cy="381000"/>
          </a:xfrm>
        </p:grpSpPr>
        <p:sp>
          <p:nvSpPr>
            <p:cNvPr id="244" name="Freeform 244"/>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45" name="TextBox 245"/>
            <p:cNvSpPr txBox="1"/>
            <p:nvPr/>
          </p:nvSpPr>
          <p:spPr>
            <a:xfrm>
              <a:off x="0" y="0"/>
              <a:ext cx="6946851"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関係機関への報告</a:t>
              </a:r>
            </a:p>
          </p:txBody>
        </p:sp>
      </p:grpSp>
      <p:grpSp>
        <p:nvGrpSpPr>
          <p:cNvPr id="246" name="Group 246"/>
          <p:cNvGrpSpPr/>
          <p:nvPr/>
        </p:nvGrpSpPr>
        <p:grpSpPr>
          <a:xfrm>
            <a:off x="12570953" y="9048750"/>
            <a:ext cx="5210138" cy="285750"/>
            <a:chOff x="0" y="0"/>
            <a:chExt cx="6946851" cy="381000"/>
          </a:xfrm>
        </p:grpSpPr>
        <p:sp>
          <p:nvSpPr>
            <p:cNvPr id="247" name="Freeform 247"/>
            <p:cNvSpPr/>
            <p:nvPr/>
          </p:nvSpPr>
          <p:spPr>
            <a:xfrm>
              <a:off x="0" y="0"/>
              <a:ext cx="6946850" cy="381000"/>
            </a:xfrm>
            <a:custGeom>
              <a:avLst/>
              <a:gdLst/>
              <a:ahLst/>
              <a:cxnLst/>
              <a:rect l="l" t="t" r="r" b="b"/>
              <a:pathLst>
                <a:path w="6946850" h="381000">
                  <a:moveTo>
                    <a:pt x="0" y="0"/>
                  </a:moveTo>
                  <a:lnTo>
                    <a:pt x="6946850" y="0"/>
                  </a:lnTo>
                  <a:lnTo>
                    <a:pt x="6946850" y="381000"/>
                  </a:lnTo>
                  <a:lnTo>
                    <a:pt x="0" y="381000"/>
                  </a:lnTo>
                  <a:close/>
                </a:path>
              </a:pathLst>
            </a:custGeom>
            <a:solidFill>
              <a:srgbClr val="000000">
                <a:alpha val="0"/>
              </a:srgbClr>
            </a:solidFill>
          </p:spPr>
          <p:txBody>
            <a:bodyPr/>
            <a:lstStyle/>
            <a:p>
              <a:endParaRPr lang="ja-JP" altLang="en-US" sz="2800">
                <a:latin typeface="游ゴシック" panose="020B0400000000000000" pitchFamily="50" charset="-128"/>
                <a:ea typeface="游ゴシック" panose="020B0400000000000000" pitchFamily="50" charset="-128"/>
              </a:endParaRPr>
            </a:p>
          </p:txBody>
        </p:sp>
        <p:sp>
          <p:nvSpPr>
            <p:cNvPr id="248" name="TextBox 248"/>
            <p:cNvSpPr txBox="1"/>
            <p:nvPr/>
          </p:nvSpPr>
          <p:spPr>
            <a:xfrm>
              <a:off x="0" y="0"/>
              <a:ext cx="6946851" cy="381000"/>
            </a:xfrm>
            <a:prstGeom prst="rect">
              <a:avLst/>
            </a:prstGeom>
          </p:spPr>
          <p:txBody>
            <a:bodyPr lIns="0" tIns="0" rIns="0" bIns="0" rtlCol="0" anchor="ctr"/>
            <a:lstStyle/>
            <a:p>
              <a:pPr algn="l">
                <a:lnSpc>
                  <a:spcPts val="1891"/>
                </a:lnSpc>
              </a:pPr>
              <a:r>
                <a:rPr lang="en-US" sz="2000" dirty="0">
                  <a:solidFill>
                    <a:srgbClr val="FFFFFF"/>
                  </a:solidFill>
                  <a:latin typeface="游ゴシック" panose="020B0400000000000000" pitchFamily="50" charset="-128"/>
                  <a:ea typeface="游ゴシック" panose="020B0400000000000000" pitchFamily="50" charset="-128"/>
                  <a:cs typeface="Noto Sans"/>
                  <a:sym typeface="Noto Sans"/>
                </a:rPr>
                <a:t>• 情報の正確な伝達</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9B08ED8-6687-FDE7-ECF2-BFBA8E244B9D}"/>
              </a:ext>
            </a:extLst>
          </p:cNvPr>
          <p:cNvSpPr>
            <a:spLocks noGrp="1"/>
          </p:cNvSpPr>
          <p:nvPr>
            <p:ph type="ctrTitle"/>
          </p:nvPr>
        </p:nvSpPr>
        <p:spPr>
          <a:xfrm>
            <a:off x="5394080" y="1835540"/>
            <a:ext cx="13100540" cy="756321"/>
          </a:xfrm>
        </p:spPr>
        <p:txBody>
          <a:bodyPr>
            <a:normAutofit/>
          </a:bodyPr>
          <a:lstStyle/>
          <a:p>
            <a:r>
              <a:rPr lang="ja-JP" altLang="en-US" dirty="0"/>
              <a:t>飲食店向け</a:t>
            </a:r>
            <a:r>
              <a:rPr lang="en-US" altLang="ja-JP" dirty="0"/>
              <a:t>HACCP</a:t>
            </a:r>
            <a:r>
              <a:rPr lang="ja-JP" altLang="en-US" dirty="0"/>
              <a:t>対応のペーパーレスシステム</a:t>
            </a:r>
            <a:endParaRPr kumimoji="1" lang="ja-JP" altLang="en-US" dirty="0"/>
          </a:p>
        </p:txBody>
      </p:sp>
      <p:sp>
        <p:nvSpPr>
          <p:cNvPr id="4" name="コンテンツ プレースホルダー 3">
            <a:extLst>
              <a:ext uri="{FF2B5EF4-FFF2-40B4-BE49-F238E27FC236}">
                <a16:creationId xmlns:a16="http://schemas.microsoft.com/office/drawing/2014/main" id="{9182FD93-F073-0171-438B-5DB399E8FC28}"/>
              </a:ext>
            </a:extLst>
          </p:cNvPr>
          <p:cNvSpPr>
            <a:spLocks noGrp="1"/>
          </p:cNvSpPr>
          <p:nvPr>
            <p:ph sz="quarter" idx="13"/>
          </p:nvPr>
        </p:nvSpPr>
        <p:spPr>
          <a:xfrm>
            <a:off x="5394080" y="2521340"/>
            <a:ext cx="12414740" cy="547688"/>
          </a:xfrm>
        </p:spPr>
        <p:txBody>
          <a:bodyPr/>
          <a:lstStyle/>
          <a:p>
            <a:r>
              <a:rPr lang="ja-JP" altLang="en-US" dirty="0"/>
              <a:t>計画書の策定から実施記録の管理まで一元化</a:t>
            </a:r>
            <a:endParaRPr kumimoji="1" lang="ja-JP" altLang="en-US" dirty="0"/>
          </a:p>
        </p:txBody>
      </p:sp>
      <p:sp>
        <p:nvSpPr>
          <p:cNvPr id="5" name="テキスト ボックス 4">
            <a:extLst>
              <a:ext uri="{FF2B5EF4-FFF2-40B4-BE49-F238E27FC236}">
                <a16:creationId xmlns:a16="http://schemas.microsoft.com/office/drawing/2014/main" id="{9F26EF24-19CD-8E78-FD47-38B3EA5F5712}"/>
              </a:ext>
            </a:extLst>
          </p:cNvPr>
          <p:cNvSpPr txBox="1"/>
          <p:nvPr/>
        </p:nvSpPr>
        <p:spPr>
          <a:xfrm>
            <a:off x="361761" y="3398165"/>
            <a:ext cx="3506088" cy="507831"/>
          </a:xfrm>
          <a:prstGeom prst="rect">
            <a:avLst/>
          </a:prstGeom>
          <a:noFill/>
        </p:spPr>
        <p:txBody>
          <a:bodyPr wrap="none" rtlCol="0">
            <a:spAutoFit/>
          </a:bodyPr>
          <a:lstStyle/>
          <a:p>
            <a:pPr defTabSz="1371600"/>
            <a:r>
              <a:rPr kumimoji="1" lang="ja-JP" altLang="en-US" sz="2700" b="1" dirty="0">
                <a:solidFill>
                  <a:prstClr val="white"/>
                </a:solidFill>
                <a:latin typeface="游ゴシック"/>
                <a:ea typeface="游ゴシック"/>
              </a:rPr>
              <a:t>衛生管理（</a:t>
            </a:r>
            <a:r>
              <a:rPr kumimoji="1" lang="en-US" altLang="ja-JP" sz="2700" b="1" dirty="0">
                <a:solidFill>
                  <a:prstClr val="white"/>
                </a:solidFill>
                <a:latin typeface="游ゴシック"/>
                <a:ea typeface="游ゴシック"/>
              </a:rPr>
              <a:t>HACCP</a:t>
            </a:r>
            <a:r>
              <a:rPr kumimoji="1" lang="ja-JP" altLang="en-US" sz="2700" b="1" dirty="0">
                <a:solidFill>
                  <a:prstClr val="white"/>
                </a:solidFill>
                <a:latin typeface="游ゴシック"/>
                <a:ea typeface="游ゴシック"/>
              </a:rPr>
              <a:t>）</a:t>
            </a:r>
          </a:p>
        </p:txBody>
      </p:sp>
      <p:cxnSp>
        <p:nvCxnSpPr>
          <p:cNvPr id="6" name="直線コネクタ 5">
            <a:extLst>
              <a:ext uri="{FF2B5EF4-FFF2-40B4-BE49-F238E27FC236}">
                <a16:creationId xmlns:a16="http://schemas.microsoft.com/office/drawing/2014/main" id="{B672CB2C-A121-9C5D-CA4C-D1FB3471C1EF}"/>
              </a:ext>
            </a:extLst>
          </p:cNvPr>
          <p:cNvCxnSpPr/>
          <p:nvPr/>
        </p:nvCxnSpPr>
        <p:spPr>
          <a:xfrm>
            <a:off x="372224" y="4042932"/>
            <a:ext cx="387189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989D593C-E975-6B9C-14BA-D44A267A5E10}"/>
              </a:ext>
            </a:extLst>
          </p:cNvPr>
          <p:cNvSpPr txBox="1"/>
          <p:nvPr/>
        </p:nvSpPr>
        <p:spPr>
          <a:xfrm>
            <a:off x="493091" y="2705667"/>
            <a:ext cx="2150538" cy="415498"/>
          </a:xfrm>
          <a:prstGeom prst="rect">
            <a:avLst/>
          </a:prstGeom>
          <a:solidFill>
            <a:schemeClr val="bg1"/>
          </a:solidFill>
          <a:ln>
            <a:noFill/>
          </a:ln>
        </p:spPr>
        <p:txBody>
          <a:bodyPr wrap="square" rtlCol="0">
            <a:spAutoFit/>
          </a:bodyPr>
          <a:lstStyle/>
          <a:p>
            <a:pPr algn="ctr" defTabSz="1371600"/>
            <a:r>
              <a:rPr kumimoji="1" lang="ja-JP" altLang="en-US" sz="2100" dirty="0">
                <a:solidFill>
                  <a:srgbClr val="0070C0"/>
                </a:solidFill>
                <a:latin typeface="游ゴシック Medium" panose="020B0500000000000000" pitchFamily="50" charset="-128"/>
                <a:ea typeface="游ゴシック Medium" panose="020B0500000000000000" pitchFamily="50" charset="-128"/>
              </a:rPr>
              <a:t>主な機能</a:t>
            </a:r>
          </a:p>
        </p:txBody>
      </p:sp>
      <p:sp>
        <p:nvSpPr>
          <p:cNvPr id="8" name="テキスト ボックス 7">
            <a:extLst>
              <a:ext uri="{FF2B5EF4-FFF2-40B4-BE49-F238E27FC236}">
                <a16:creationId xmlns:a16="http://schemas.microsoft.com/office/drawing/2014/main" id="{5C8BAF21-B550-659E-7D68-C9F7D8B2DB70}"/>
              </a:ext>
            </a:extLst>
          </p:cNvPr>
          <p:cNvSpPr txBox="1"/>
          <p:nvPr/>
        </p:nvSpPr>
        <p:spPr>
          <a:xfrm>
            <a:off x="308609" y="4355379"/>
            <a:ext cx="3935514" cy="1477328"/>
          </a:xfrm>
          <a:prstGeom prst="rect">
            <a:avLst/>
          </a:prstGeom>
          <a:noFill/>
        </p:spPr>
        <p:txBody>
          <a:bodyPr wrap="square" rtlCol="0">
            <a:spAutoFit/>
          </a:bodyPr>
          <a:lstStyle/>
          <a:p>
            <a:pPr defTabSz="1371600"/>
            <a:r>
              <a:rPr kumimoji="1" lang="ja-JP" altLang="en-US" dirty="0">
                <a:solidFill>
                  <a:prstClr val="white"/>
                </a:solidFill>
                <a:latin typeface="游ゴシック"/>
                <a:ea typeface="游ゴシック"/>
              </a:rPr>
              <a:t>飲食店は</a:t>
            </a:r>
            <a:r>
              <a:rPr kumimoji="1" lang="en-US" altLang="ja-JP" dirty="0">
                <a:solidFill>
                  <a:prstClr val="white"/>
                </a:solidFill>
                <a:latin typeface="游ゴシック"/>
                <a:ea typeface="游ゴシック"/>
              </a:rPr>
              <a:t>HACCP</a:t>
            </a:r>
            <a:r>
              <a:rPr kumimoji="1" lang="ja-JP" altLang="en-US" dirty="0">
                <a:solidFill>
                  <a:prstClr val="white"/>
                </a:solidFill>
                <a:latin typeface="游ゴシック"/>
                <a:ea typeface="游ゴシック"/>
              </a:rPr>
              <a:t>を取り入れた衛生管理が義務化されました。</a:t>
            </a:r>
            <a:endParaRPr kumimoji="1" lang="en-US" altLang="ja-JP" dirty="0">
              <a:solidFill>
                <a:prstClr val="white"/>
              </a:solidFill>
              <a:latin typeface="游ゴシック"/>
              <a:ea typeface="游ゴシック"/>
            </a:endParaRPr>
          </a:p>
          <a:p>
            <a:pPr defTabSz="1371600"/>
            <a:endParaRPr kumimoji="1" lang="en-US" altLang="ja-JP" dirty="0">
              <a:solidFill>
                <a:prstClr val="white"/>
              </a:solidFill>
              <a:latin typeface="游ゴシック Medium" panose="020B0500000000000000" pitchFamily="50" charset="-128"/>
              <a:ea typeface="游ゴシック Medium" panose="020B0500000000000000" pitchFamily="50" charset="-128"/>
            </a:endParaRPr>
          </a:p>
          <a:p>
            <a:pPr defTabSz="1371600"/>
            <a:r>
              <a:rPr kumimoji="1" lang="ja-JP" altLang="en-US" dirty="0">
                <a:solidFill>
                  <a:prstClr val="white"/>
                </a:solidFill>
                <a:latin typeface="游ゴシック Medium" panose="020B0500000000000000" pitchFamily="50" charset="-128"/>
                <a:ea typeface="游ゴシック Medium" panose="020B0500000000000000" pitchFamily="50" charset="-128"/>
              </a:rPr>
              <a:t>ペーパーレスで管理・運用する仕組みです。</a:t>
            </a:r>
          </a:p>
        </p:txBody>
      </p:sp>
      <p:sp>
        <p:nvSpPr>
          <p:cNvPr id="9" name="テキスト ボックス 8">
            <a:extLst>
              <a:ext uri="{FF2B5EF4-FFF2-40B4-BE49-F238E27FC236}">
                <a16:creationId xmlns:a16="http://schemas.microsoft.com/office/drawing/2014/main" id="{D5493465-9056-5DC7-79F8-0CC2784306D3}"/>
              </a:ext>
            </a:extLst>
          </p:cNvPr>
          <p:cNvSpPr txBox="1"/>
          <p:nvPr/>
        </p:nvSpPr>
        <p:spPr>
          <a:xfrm>
            <a:off x="5482848" y="3178592"/>
            <a:ext cx="2738991" cy="461665"/>
          </a:xfrm>
          <a:prstGeom prst="rect">
            <a:avLst/>
          </a:prstGeom>
          <a:noFill/>
          <a:ln>
            <a:noFill/>
          </a:ln>
        </p:spPr>
        <p:txBody>
          <a:bodyPr wrap="square" rtlCol="0">
            <a:spAutoFit/>
          </a:bodyPr>
          <a:lstStyle/>
          <a:p>
            <a:pPr defTabSz="1371600"/>
            <a:r>
              <a:rPr kumimoji="1" lang="ja-JP" altLang="en-US" sz="2400" b="1" dirty="0">
                <a:solidFill>
                  <a:srgbClr val="0070C0"/>
                </a:solidFill>
                <a:latin typeface="游ゴシック"/>
                <a:ea typeface="游ゴシック"/>
              </a:rPr>
              <a:t>計画書の策定</a:t>
            </a:r>
          </a:p>
        </p:txBody>
      </p:sp>
      <p:sp>
        <p:nvSpPr>
          <p:cNvPr id="10" name="テキスト ボックス 9">
            <a:extLst>
              <a:ext uri="{FF2B5EF4-FFF2-40B4-BE49-F238E27FC236}">
                <a16:creationId xmlns:a16="http://schemas.microsoft.com/office/drawing/2014/main" id="{5CD5465A-265F-4E5E-4B3F-75F7BC07F977}"/>
              </a:ext>
            </a:extLst>
          </p:cNvPr>
          <p:cNvSpPr txBox="1"/>
          <p:nvPr/>
        </p:nvSpPr>
        <p:spPr>
          <a:xfrm>
            <a:off x="5482848" y="5016644"/>
            <a:ext cx="2738991" cy="461665"/>
          </a:xfrm>
          <a:prstGeom prst="rect">
            <a:avLst/>
          </a:prstGeom>
          <a:noFill/>
          <a:ln>
            <a:noFill/>
          </a:ln>
        </p:spPr>
        <p:txBody>
          <a:bodyPr wrap="square" rtlCol="0">
            <a:spAutoFit/>
          </a:bodyPr>
          <a:lstStyle/>
          <a:p>
            <a:pPr defTabSz="1371600"/>
            <a:r>
              <a:rPr kumimoji="1" lang="ja-JP" altLang="en-US" sz="2400" b="1" dirty="0">
                <a:solidFill>
                  <a:srgbClr val="0070C0"/>
                </a:solidFill>
                <a:latin typeface="游ゴシック"/>
                <a:ea typeface="游ゴシック"/>
              </a:rPr>
              <a:t>実施記録</a:t>
            </a:r>
          </a:p>
        </p:txBody>
      </p:sp>
      <p:sp>
        <p:nvSpPr>
          <p:cNvPr id="11" name="テキスト ボックス 10">
            <a:extLst>
              <a:ext uri="{FF2B5EF4-FFF2-40B4-BE49-F238E27FC236}">
                <a16:creationId xmlns:a16="http://schemas.microsoft.com/office/drawing/2014/main" id="{0644AB0A-5BE9-6639-0B29-15E360E8576C}"/>
              </a:ext>
            </a:extLst>
          </p:cNvPr>
          <p:cNvSpPr txBox="1"/>
          <p:nvPr/>
        </p:nvSpPr>
        <p:spPr>
          <a:xfrm>
            <a:off x="5482848" y="6902798"/>
            <a:ext cx="3470418" cy="461665"/>
          </a:xfrm>
          <a:prstGeom prst="rect">
            <a:avLst/>
          </a:prstGeom>
          <a:noFill/>
          <a:ln>
            <a:noFill/>
          </a:ln>
        </p:spPr>
        <p:txBody>
          <a:bodyPr wrap="square" rtlCol="0">
            <a:spAutoFit/>
          </a:bodyPr>
          <a:lstStyle/>
          <a:p>
            <a:pPr defTabSz="1371600"/>
            <a:r>
              <a:rPr kumimoji="1" lang="ja-JP" altLang="en-US" sz="2400" b="1" dirty="0">
                <a:solidFill>
                  <a:srgbClr val="0070C0"/>
                </a:solidFill>
                <a:latin typeface="游ゴシック"/>
                <a:ea typeface="游ゴシック"/>
              </a:rPr>
              <a:t>従業員の健康チェック</a:t>
            </a:r>
          </a:p>
        </p:txBody>
      </p:sp>
      <p:sp>
        <p:nvSpPr>
          <p:cNvPr id="12" name="テキスト ボックス 11">
            <a:extLst>
              <a:ext uri="{FF2B5EF4-FFF2-40B4-BE49-F238E27FC236}">
                <a16:creationId xmlns:a16="http://schemas.microsoft.com/office/drawing/2014/main" id="{5AAFD2CA-F738-5CC2-5007-B69290407D51}"/>
              </a:ext>
            </a:extLst>
          </p:cNvPr>
          <p:cNvSpPr txBox="1"/>
          <p:nvPr/>
        </p:nvSpPr>
        <p:spPr>
          <a:xfrm>
            <a:off x="5482848" y="7939463"/>
            <a:ext cx="4574766" cy="461665"/>
          </a:xfrm>
          <a:prstGeom prst="rect">
            <a:avLst/>
          </a:prstGeom>
          <a:noFill/>
          <a:ln>
            <a:noFill/>
          </a:ln>
        </p:spPr>
        <p:txBody>
          <a:bodyPr wrap="square" rtlCol="0">
            <a:spAutoFit/>
          </a:bodyPr>
          <a:lstStyle/>
          <a:p>
            <a:pPr defTabSz="1371600"/>
            <a:r>
              <a:rPr kumimoji="1" lang="ja-JP" altLang="en-US" sz="2400" b="1" dirty="0">
                <a:solidFill>
                  <a:srgbClr val="0070C0"/>
                </a:solidFill>
                <a:latin typeface="游ゴシック"/>
                <a:ea typeface="游ゴシック"/>
              </a:rPr>
              <a:t>本部の確認作業はレポートで</a:t>
            </a:r>
          </a:p>
        </p:txBody>
      </p:sp>
      <p:sp>
        <p:nvSpPr>
          <p:cNvPr id="13" name="テキスト ボックス 12">
            <a:extLst>
              <a:ext uri="{FF2B5EF4-FFF2-40B4-BE49-F238E27FC236}">
                <a16:creationId xmlns:a16="http://schemas.microsoft.com/office/drawing/2014/main" id="{62294946-C373-0513-AA28-AF2B7CE4FDF5}"/>
              </a:ext>
            </a:extLst>
          </p:cNvPr>
          <p:cNvSpPr txBox="1"/>
          <p:nvPr/>
        </p:nvSpPr>
        <p:spPr>
          <a:xfrm>
            <a:off x="5547544" y="3605065"/>
            <a:ext cx="11772015" cy="1200329"/>
          </a:xfrm>
          <a:prstGeom prst="rect">
            <a:avLst/>
          </a:prstGeom>
          <a:noFill/>
          <a:ln>
            <a:noFill/>
          </a:ln>
        </p:spPr>
        <p:txBody>
          <a:bodyPr wrap="square">
            <a:spAutoFit/>
          </a:bodyPr>
          <a:lstStyle/>
          <a:p>
            <a:pPr defTabSz="1371600"/>
            <a:r>
              <a:rPr kumimoji="1" lang="ja-JP" altLang="en-US" b="1" dirty="0">
                <a:solidFill>
                  <a:prstClr val="black"/>
                </a:solidFill>
                <a:latin typeface="游ゴシック"/>
                <a:ea typeface="游ゴシック"/>
              </a:rPr>
              <a:t>一般衛生管理計画書の策定</a:t>
            </a:r>
            <a:br>
              <a:rPr kumimoji="1" lang="ja-JP" altLang="en-US" dirty="0">
                <a:solidFill>
                  <a:prstClr val="black"/>
                </a:solidFill>
                <a:latin typeface="游ゴシック"/>
                <a:ea typeface="游ゴシック"/>
              </a:rPr>
            </a:br>
            <a:r>
              <a:rPr kumimoji="1" lang="ja-JP" altLang="en-US" dirty="0">
                <a:solidFill>
                  <a:prstClr val="black"/>
                </a:solidFill>
                <a:latin typeface="游ゴシック"/>
                <a:ea typeface="游ゴシック"/>
              </a:rPr>
              <a:t>店舗や業態ごとに設定可能。食材・施設・従業員など項目別に管理できます。</a:t>
            </a:r>
          </a:p>
          <a:p>
            <a:pPr defTabSz="1371600"/>
            <a:r>
              <a:rPr kumimoji="1" lang="ja-JP" altLang="en-US" b="1" dirty="0">
                <a:solidFill>
                  <a:prstClr val="black"/>
                </a:solidFill>
                <a:latin typeface="游ゴシック"/>
                <a:ea typeface="游ゴシック"/>
              </a:rPr>
              <a:t>重要管理計画書の策定</a:t>
            </a:r>
            <a:br>
              <a:rPr kumimoji="1" lang="ja-JP" altLang="en-US" dirty="0">
                <a:solidFill>
                  <a:prstClr val="black"/>
                </a:solidFill>
                <a:latin typeface="游ゴシック"/>
                <a:ea typeface="游ゴシック"/>
              </a:rPr>
            </a:br>
            <a:r>
              <a:rPr kumimoji="1" lang="ja-JP" altLang="en-US" dirty="0">
                <a:solidFill>
                  <a:prstClr val="black"/>
                </a:solidFill>
                <a:latin typeface="游ゴシック"/>
                <a:ea typeface="游ゴシック"/>
              </a:rPr>
              <a:t>店舗や業態ごとに設定可能。料理を</a:t>
            </a:r>
            <a:r>
              <a:rPr kumimoji="1" lang="en-US" altLang="ja-JP" dirty="0">
                <a:solidFill>
                  <a:prstClr val="black"/>
                </a:solidFill>
                <a:latin typeface="游ゴシック"/>
                <a:ea typeface="游ゴシック"/>
              </a:rPr>
              <a:t>3</a:t>
            </a:r>
            <a:r>
              <a:rPr kumimoji="1" lang="ja-JP" altLang="en-US" dirty="0">
                <a:solidFill>
                  <a:prstClr val="black"/>
                </a:solidFill>
                <a:latin typeface="游ゴシック"/>
                <a:ea typeface="游ゴシック"/>
              </a:rPr>
              <a:t>分類し、リスク管理を行えます。</a:t>
            </a:r>
          </a:p>
        </p:txBody>
      </p:sp>
      <p:sp>
        <p:nvSpPr>
          <p:cNvPr id="14" name="テキスト ボックス 13">
            <a:extLst>
              <a:ext uri="{FF2B5EF4-FFF2-40B4-BE49-F238E27FC236}">
                <a16:creationId xmlns:a16="http://schemas.microsoft.com/office/drawing/2014/main" id="{719309BD-DC9F-6809-0D55-B83754AD6ADA}"/>
              </a:ext>
            </a:extLst>
          </p:cNvPr>
          <p:cNvSpPr txBox="1"/>
          <p:nvPr/>
        </p:nvSpPr>
        <p:spPr>
          <a:xfrm>
            <a:off x="5525270" y="5467912"/>
            <a:ext cx="12554939" cy="1200329"/>
          </a:xfrm>
          <a:prstGeom prst="rect">
            <a:avLst/>
          </a:prstGeom>
          <a:noFill/>
          <a:ln>
            <a:noFill/>
          </a:ln>
        </p:spPr>
        <p:txBody>
          <a:bodyPr wrap="square">
            <a:spAutoFit/>
          </a:bodyPr>
          <a:lstStyle/>
          <a:p>
            <a:pPr defTabSz="1371600"/>
            <a:r>
              <a:rPr kumimoji="1" lang="ja-JP" altLang="en-US" b="1" dirty="0">
                <a:solidFill>
                  <a:prstClr val="black"/>
                </a:solidFill>
                <a:latin typeface="游ゴシック"/>
                <a:ea typeface="游ゴシック"/>
              </a:rPr>
              <a:t>実施記録</a:t>
            </a:r>
            <a:br>
              <a:rPr kumimoji="1" lang="ja-JP" altLang="en-US" dirty="0">
                <a:solidFill>
                  <a:prstClr val="black"/>
                </a:solidFill>
                <a:latin typeface="游ゴシック"/>
                <a:ea typeface="游ゴシック"/>
              </a:rPr>
            </a:br>
            <a:r>
              <a:rPr kumimoji="1" lang="ja-JP" altLang="en-US" dirty="0">
                <a:solidFill>
                  <a:prstClr val="black"/>
                </a:solidFill>
                <a:latin typeface="游ゴシック"/>
                <a:ea typeface="游ゴシック"/>
              </a:rPr>
              <a:t>計画書に基づき、一般衛生管理、重要管理項目、冷蔵・冷凍庫の温度チェックなどの記録が可能です。</a:t>
            </a:r>
          </a:p>
          <a:p>
            <a:pPr defTabSz="1371600"/>
            <a:r>
              <a:rPr kumimoji="1" lang="ja-JP" altLang="en-US" b="1" dirty="0">
                <a:solidFill>
                  <a:prstClr val="black"/>
                </a:solidFill>
                <a:latin typeface="游ゴシック"/>
                <a:ea typeface="游ゴシック"/>
              </a:rPr>
              <a:t>実施記録の確認</a:t>
            </a:r>
            <a:br>
              <a:rPr kumimoji="1" lang="ja-JP" altLang="en-US" dirty="0">
                <a:solidFill>
                  <a:prstClr val="black"/>
                </a:solidFill>
                <a:latin typeface="游ゴシック"/>
                <a:ea typeface="游ゴシック"/>
              </a:rPr>
            </a:br>
            <a:r>
              <a:rPr kumimoji="1" lang="ja-JP" altLang="en-US" dirty="0">
                <a:solidFill>
                  <a:prstClr val="black"/>
                </a:solidFill>
                <a:latin typeface="游ゴシック"/>
                <a:ea typeface="游ゴシック"/>
              </a:rPr>
              <a:t>各店舗の記録を店舗・月ごとに帳票で確認可能。ペーパーレスで管理の手間を削減します。</a:t>
            </a:r>
          </a:p>
        </p:txBody>
      </p:sp>
      <p:sp>
        <p:nvSpPr>
          <p:cNvPr id="15" name="テキスト ボックス 14">
            <a:extLst>
              <a:ext uri="{FF2B5EF4-FFF2-40B4-BE49-F238E27FC236}">
                <a16:creationId xmlns:a16="http://schemas.microsoft.com/office/drawing/2014/main" id="{7A910385-DFD1-4A8A-7357-480B4E35B154}"/>
              </a:ext>
            </a:extLst>
          </p:cNvPr>
          <p:cNvSpPr txBox="1"/>
          <p:nvPr/>
        </p:nvSpPr>
        <p:spPr>
          <a:xfrm>
            <a:off x="5525270" y="7310577"/>
            <a:ext cx="11772015" cy="369332"/>
          </a:xfrm>
          <a:prstGeom prst="rect">
            <a:avLst/>
          </a:prstGeom>
          <a:noFill/>
          <a:ln>
            <a:noFill/>
          </a:ln>
        </p:spPr>
        <p:txBody>
          <a:bodyPr wrap="square">
            <a:spAutoFit/>
          </a:bodyPr>
          <a:lstStyle/>
          <a:p>
            <a:pPr defTabSz="1371600"/>
            <a:r>
              <a:rPr kumimoji="1" lang="ja-JP" altLang="en-US" dirty="0">
                <a:solidFill>
                  <a:prstClr val="black"/>
                </a:solidFill>
                <a:latin typeface="游ゴシック"/>
                <a:ea typeface="游ゴシック"/>
              </a:rPr>
              <a:t>勤怠管理と連携し、スタッフの出勤打刻時に事前設定した健康状態や身だしなみのチェックが可能です。</a:t>
            </a:r>
            <a:endParaRPr kumimoji="1" lang="ja-JP" altLang="en-US" b="1" dirty="0">
              <a:solidFill>
                <a:prstClr val="black"/>
              </a:solidFill>
              <a:latin typeface="游ゴシック"/>
              <a:ea typeface="游ゴシック"/>
            </a:endParaRPr>
          </a:p>
        </p:txBody>
      </p:sp>
      <p:sp>
        <p:nvSpPr>
          <p:cNvPr id="16" name="テキスト ボックス 15">
            <a:extLst>
              <a:ext uri="{FF2B5EF4-FFF2-40B4-BE49-F238E27FC236}">
                <a16:creationId xmlns:a16="http://schemas.microsoft.com/office/drawing/2014/main" id="{CCAEA3D1-C8AD-6750-7C3B-DE2B9ADB1CC5}"/>
              </a:ext>
            </a:extLst>
          </p:cNvPr>
          <p:cNvSpPr txBox="1"/>
          <p:nvPr/>
        </p:nvSpPr>
        <p:spPr>
          <a:xfrm>
            <a:off x="5525270" y="8348310"/>
            <a:ext cx="10414671" cy="369332"/>
          </a:xfrm>
          <a:prstGeom prst="rect">
            <a:avLst/>
          </a:prstGeom>
          <a:noFill/>
          <a:ln>
            <a:noFill/>
          </a:ln>
        </p:spPr>
        <p:txBody>
          <a:bodyPr wrap="square">
            <a:spAutoFit/>
          </a:bodyPr>
          <a:lstStyle/>
          <a:p>
            <a:pPr defTabSz="1371600"/>
            <a:r>
              <a:rPr kumimoji="1" lang="ja-JP" altLang="en-US" dirty="0">
                <a:solidFill>
                  <a:prstClr val="black"/>
                </a:solidFill>
                <a:latin typeface="游ゴシック"/>
                <a:ea typeface="游ゴシック"/>
              </a:rPr>
              <a:t>店舗の実施記録はデータ化され、いつでもレポートで確認可能。</a:t>
            </a:r>
          </a:p>
        </p:txBody>
      </p:sp>
      <p:pic>
        <p:nvPicPr>
          <p:cNvPr id="20" name="グラフィックス 19">
            <a:extLst>
              <a:ext uri="{FF2B5EF4-FFF2-40B4-BE49-F238E27FC236}">
                <a16:creationId xmlns:a16="http://schemas.microsoft.com/office/drawing/2014/main" id="{C714E09C-21D2-1F47-6E4E-B8BED6965D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888" y="6606955"/>
            <a:ext cx="3186113" cy="1328738"/>
          </a:xfrm>
          <a:prstGeom prst="rect">
            <a:avLst/>
          </a:prstGeom>
        </p:spPr>
      </p:pic>
      <p:pic>
        <p:nvPicPr>
          <p:cNvPr id="22" name="グラフィックス 21">
            <a:extLst>
              <a:ext uri="{FF2B5EF4-FFF2-40B4-BE49-F238E27FC236}">
                <a16:creationId xmlns:a16="http://schemas.microsoft.com/office/drawing/2014/main" id="{350604D5-F80D-92E0-B3CD-A1A8013740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888" y="8348310"/>
            <a:ext cx="3186113" cy="1257300"/>
          </a:xfrm>
          <a:prstGeom prst="rect">
            <a:avLst/>
          </a:prstGeom>
        </p:spPr>
      </p:pic>
      <p:pic>
        <p:nvPicPr>
          <p:cNvPr id="1026" name="Picture 2" descr="衛生管理(HACCP)">
            <a:extLst>
              <a:ext uri="{FF2B5EF4-FFF2-40B4-BE49-F238E27FC236}">
                <a16:creationId xmlns:a16="http://schemas.microsoft.com/office/drawing/2014/main" id="{F48B1B2F-8867-C11F-6643-237AA1609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91" y="1381930"/>
            <a:ext cx="1214438" cy="1214438"/>
          </a:xfrm>
          <a:prstGeom prst="rect">
            <a:avLst/>
          </a:prstGeom>
          <a:noFill/>
          <a:extLst>
            <a:ext uri="{909E8E84-426E-40DD-AFC4-6F175D3DCCD1}">
              <a14:hiddenFill xmlns:a14="http://schemas.microsoft.com/office/drawing/2010/main">
                <a:solidFill>
                  <a:srgbClr val="FFFFFF"/>
                </a:solidFill>
              </a14:hiddenFill>
            </a:ext>
          </a:extLst>
        </p:spPr>
      </p:pic>
      <p:pic>
        <p:nvPicPr>
          <p:cNvPr id="24" name="グラフィックス 23">
            <a:extLst>
              <a:ext uri="{FF2B5EF4-FFF2-40B4-BE49-F238E27FC236}">
                <a16:creationId xmlns:a16="http://schemas.microsoft.com/office/drawing/2014/main" id="{96FD96B2-4898-F370-660E-72504CC5C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515040">
            <a:off x="12770751" y="8158858"/>
            <a:ext cx="878475" cy="1150302"/>
          </a:xfrm>
          <a:prstGeom prst="rect">
            <a:avLst/>
          </a:prstGeom>
        </p:spPr>
      </p:pic>
      <p:pic>
        <p:nvPicPr>
          <p:cNvPr id="21" name="図 20" descr="アイコン&#10;&#10;AI 生成コンテンツは誤りを含む可能性があります。">
            <a:extLst>
              <a:ext uri="{FF2B5EF4-FFF2-40B4-BE49-F238E27FC236}">
                <a16:creationId xmlns:a16="http://schemas.microsoft.com/office/drawing/2014/main" id="{778CBF61-9DB0-0280-C4E2-46DC53CA2D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54448" y="7529229"/>
            <a:ext cx="1704873" cy="2593406"/>
          </a:xfrm>
          <a:prstGeom prst="rect">
            <a:avLst/>
          </a:prstGeom>
        </p:spPr>
      </p:pic>
      <p:pic>
        <p:nvPicPr>
          <p:cNvPr id="23" name="図 22" descr="ロゴ&#10;&#10;AI 生成コンテンツは誤りを含む可能性があります。">
            <a:extLst>
              <a:ext uri="{FF2B5EF4-FFF2-40B4-BE49-F238E27FC236}">
                <a16:creationId xmlns:a16="http://schemas.microsoft.com/office/drawing/2014/main" id="{39E4A5B6-033C-3130-FA6D-D426CBA774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574" y="621222"/>
            <a:ext cx="3014079" cy="774190"/>
          </a:xfrm>
          <a:prstGeom prst="rect">
            <a:avLst/>
          </a:prstGeom>
        </p:spPr>
      </p:pic>
    </p:spTree>
    <p:extLst>
      <p:ext uri="{BB962C8B-B14F-4D97-AF65-F5344CB8AC3E}">
        <p14:creationId xmlns:p14="http://schemas.microsoft.com/office/powerpoint/2010/main" val="1365581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351E96A-285C-0CBC-D5E4-E699CAED3980}"/>
              </a:ext>
            </a:extLst>
          </p:cNvPr>
          <p:cNvSpPr>
            <a:spLocks noGrp="1"/>
          </p:cNvSpPr>
          <p:nvPr>
            <p:ph type="sldNum" sz="quarter" idx="4294967295"/>
          </p:nvPr>
        </p:nvSpPr>
        <p:spPr>
          <a:xfrm>
            <a:off x="14173200" y="9732170"/>
            <a:ext cx="4114800" cy="547688"/>
          </a:xfrm>
        </p:spPr>
        <p:txBody>
          <a:bodyPr/>
          <a:lstStyle/>
          <a:p>
            <a:pPr defTabSz="1371600"/>
            <a:fld id="{A89149C2-5173-448C-BE3E-BAF53A2BC56A}" type="slidenum">
              <a:rPr kumimoji="1" lang="ja-JP" altLang="en-US">
                <a:solidFill>
                  <a:prstClr val="black">
                    <a:tint val="82000"/>
                  </a:prstClr>
                </a:solidFill>
                <a:latin typeface="游ゴシック"/>
                <a:ea typeface="游ゴシック"/>
              </a:rPr>
              <a:pPr defTabSz="1371600"/>
              <a:t>9</a:t>
            </a:fld>
            <a:endParaRPr kumimoji="1" lang="ja-JP" altLang="en-US" dirty="0">
              <a:solidFill>
                <a:prstClr val="black">
                  <a:tint val="82000"/>
                </a:prstClr>
              </a:solidFill>
              <a:latin typeface="游ゴシック"/>
              <a:ea typeface="游ゴシック"/>
            </a:endParaRPr>
          </a:p>
        </p:txBody>
      </p:sp>
      <p:sp>
        <p:nvSpPr>
          <p:cNvPr id="8" name="テキスト ボックス 7">
            <a:extLst>
              <a:ext uri="{FF2B5EF4-FFF2-40B4-BE49-F238E27FC236}">
                <a16:creationId xmlns:a16="http://schemas.microsoft.com/office/drawing/2014/main" id="{34C79CC6-7141-D481-15AA-77F68394D09B}"/>
              </a:ext>
            </a:extLst>
          </p:cNvPr>
          <p:cNvSpPr txBox="1"/>
          <p:nvPr/>
        </p:nvSpPr>
        <p:spPr>
          <a:xfrm>
            <a:off x="5231880" y="3443217"/>
            <a:ext cx="8215461" cy="1200329"/>
          </a:xfrm>
          <a:prstGeom prst="rect">
            <a:avLst/>
          </a:prstGeom>
          <a:noFill/>
          <a:ln>
            <a:noFill/>
          </a:ln>
        </p:spPr>
        <p:txBody>
          <a:bodyPr wrap="square" rtlCol="0">
            <a:spAutoFit/>
          </a:bodyPr>
          <a:lstStyle/>
          <a:p>
            <a:pPr defTabSz="1371600"/>
            <a:r>
              <a:rPr kumimoji="1" lang="ja-JP" altLang="en-US" sz="2400" b="1" dirty="0">
                <a:solidFill>
                  <a:prstClr val="white"/>
                </a:solidFill>
                <a:latin typeface="游ゴシック"/>
                <a:ea typeface="游ゴシック"/>
              </a:rPr>
              <a:t>まずはお気軽にご相談ください。</a:t>
            </a:r>
            <a:endParaRPr kumimoji="1" lang="en-US" altLang="ja-JP" sz="2400" b="1" dirty="0">
              <a:solidFill>
                <a:prstClr val="white"/>
              </a:solidFill>
              <a:latin typeface="游ゴシック"/>
              <a:ea typeface="游ゴシック"/>
            </a:endParaRPr>
          </a:p>
          <a:p>
            <a:pPr defTabSz="1371600"/>
            <a:r>
              <a:rPr kumimoji="1" lang="ja-JP" altLang="en-US" sz="2400" b="1" dirty="0">
                <a:solidFill>
                  <a:prstClr val="white"/>
                </a:solidFill>
                <a:latin typeface="游ゴシック"/>
                <a:ea typeface="游ゴシック"/>
              </a:rPr>
              <a:t>多数の事例をもとに、カスタマイズや外部連携について</a:t>
            </a:r>
            <a:endParaRPr kumimoji="1" lang="en-US" altLang="ja-JP" sz="2400" b="1" dirty="0">
              <a:solidFill>
                <a:prstClr val="white"/>
              </a:solidFill>
              <a:latin typeface="游ゴシック"/>
              <a:ea typeface="游ゴシック"/>
            </a:endParaRPr>
          </a:p>
          <a:p>
            <a:pPr defTabSz="1371600"/>
            <a:r>
              <a:rPr kumimoji="1" lang="ja-JP" altLang="en-US" sz="2400" b="1" dirty="0">
                <a:solidFill>
                  <a:prstClr val="white"/>
                </a:solidFill>
                <a:latin typeface="游ゴシック"/>
                <a:ea typeface="游ゴシック"/>
              </a:rPr>
              <a:t>最適なご提案をいたします。</a:t>
            </a:r>
            <a:endParaRPr kumimoji="1" lang="en-US" altLang="ja-JP" sz="2400" b="1" dirty="0">
              <a:solidFill>
                <a:prstClr val="white"/>
              </a:solidFill>
              <a:latin typeface="游ゴシック"/>
              <a:ea typeface="游ゴシック"/>
            </a:endParaRPr>
          </a:p>
        </p:txBody>
      </p:sp>
      <p:sp>
        <p:nvSpPr>
          <p:cNvPr id="10" name="テキスト ボックス 9">
            <a:extLst>
              <a:ext uri="{FF2B5EF4-FFF2-40B4-BE49-F238E27FC236}">
                <a16:creationId xmlns:a16="http://schemas.microsoft.com/office/drawing/2014/main" id="{F1EBAD91-67E6-E90A-24FA-F292DB7837F1}"/>
              </a:ext>
            </a:extLst>
          </p:cNvPr>
          <p:cNvSpPr txBox="1"/>
          <p:nvPr/>
        </p:nvSpPr>
        <p:spPr>
          <a:xfrm>
            <a:off x="5203597" y="7205241"/>
            <a:ext cx="8498264" cy="1015663"/>
          </a:xfrm>
          <a:prstGeom prst="rect">
            <a:avLst/>
          </a:prstGeom>
          <a:noFill/>
          <a:ln>
            <a:noFill/>
          </a:ln>
        </p:spPr>
        <p:txBody>
          <a:bodyPr wrap="square" rtlCol="0">
            <a:spAutoFit/>
          </a:bodyPr>
          <a:lstStyle/>
          <a:p>
            <a:pPr defTabSz="1371600"/>
            <a:r>
              <a:rPr kumimoji="1" lang="ja-JP" altLang="en-US" sz="2400" b="1" dirty="0">
                <a:solidFill>
                  <a:prstClr val="white"/>
                </a:solidFill>
                <a:latin typeface="游ゴシック"/>
                <a:ea typeface="游ゴシック"/>
              </a:rPr>
              <a:t>お電話でのご相談：</a:t>
            </a:r>
            <a:r>
              <a:rPr kumimoji="1" lang="en-US" altLang="ja-JP" sz="3600" b="1" dirty="0">
                <a:solidFill>
                  <a:prstClr val="white"/>
                </a:solidFill>
                <a:latin typeface="游ゴシック"/>
                <a:ea typeface="游ゴシック"/>
              </a:rPr>
              <a:t>03-3730-1069</a:t>
            </a:r>
            <a:r>
              <a:rPr kumimoji="1" lang="ja-JP" altLang="en-US" dirty="0">
                <a:solidFill>
                  <a:prstClr val="white"/>
                </a:solidFill>
                <a:latin typeface="游ゴシック"/>
                <a:ea typeface="游ゴシック"/>
              </a:rPr>
              <a:t>（平日</a:t>
            </a:r>
            <a:r>
              <a:rPr kumimoji="1" lang="en-US" altLang="ja-JP" dirty="0">
                <a:solidFill>
                  <a:prstClr val="white"/>
                </a:solidFill>
                <a:latin typeface="游ゴシック"/>
                <a:ea typeface="游ゴシック"/>
              </a:rPr>
              <a:t>10</a:t>
            </a:r>
            <a:r>
              <a:rPr kumimoji="1" lang="ja-JP" altLang="en-US" sz="1575" dirty="0">
                <a:solidFill>
                  <a:prstClr val="white"/>
                </a:solidFill>
                <a:latin typeface="游ゴシック"/>
                <a:ea typeface="游ゴシック"/>
              </a:rPr>
              <a:t>時</a:t>
            </a:r>
            <a:r>
              <a:rPr kumimoji="1" lang="en-US" altLang="ja-JP" dirty="0">
                <a:solidFill>
                  <a:prstClr val="white"/>
                </a:solidFill>
                <a:latin typeface="游ゴシック"/>
                <a:ea typeface="游ゴシック"/>
              </a:rPr>
              <a:t>-19</a:t>
            </a:r>
            <a:r>
              <a:rPr kumimoji="1" lang="ja-JP" altLang="en-US" sz="1575" dirty="0">
                <a:solidFill>
                  <a:prstClr val="white"/>
                </a:solidFill>
                <a:latin typeface="游ゴシック"/>
                <a:ea typeface="游ゴシック"/>
              </a:rPr>
              <a:t>時</a:t>
            </a:r>
            <a:r>
              <a:rPr kumimoji="1" lang="ja-JP" altLang="en-US" dirty="0">
                <a:solidFill>
                  <a:prstClr val="white"/>
                </a:solidFill>
                <a:latin typeface="游ゴシック"/>
                <a:ea typeface="游ゴシック"/>
              </a:rPr>
              <a:t>）</a:t>
            </a:r>
            <a:endParaRPr kumimoji="1" lang="en-US" altLang="ja-JP" dirty="0">
              <a:solidFill>
                <a:prstClr val="white"/>
              </a:solidFill>
              <a:latin typeface="游ゴシック"/>
              <a:ea typeface="游ゴシック"/>
            </a:endParaRPr>
          </a:p>
          <a:p>
            <a:pPr defTabSz="1371600"/>
            <a:r>
              <a:rPr kumimoji="1" lang="ja-JP" altLang="en-US" sz="2400" b="1" dirty="0">
                <a:solidFill>
                  <a:prstClr val="white"/>
                </a:solidFill>
                <a:latin typeface="游ゴシック"/>
                <a:ea typeface="游ゴシック"/>
              </a:rPr>
              <a:t>メールでのご相談：</a:t>
            </a:r>
            <a:r>
              <a:rPr kumimoji="1" lang="en-US" altLang="ja-JP" sz="2400" b="1" dirty="0">
                <a:solidFill>
                  <a:prstClr val="white"/>
                </a:solidFill>
                <a:latin typeface="游ゴシック"/>
                <a:ea typeface="游ゴシック"/>
              </a:rPr>
              <a:t> sales-member@ml.justweb.co.jp</a:t>
            </a:r>
            <a:endParaRPr kumimoji="1" lang="en-US" altLang="ja-JP" sz="2400" dirty="0">
              <a:solidFill>
                <a:prstClr val="white"/>
              </a:solidFill>
              <a:latin typeface="游ゴシック"/>
              <a:ea typeface="游ゴシック"/>
            </a:endParaRPr>
          </a:p>
        </p:txBody>
      </p:sp>
      <p:sp>
        <p:nvSpPr>
          <p:cNvPr id="11" name="テキスト ボックス 10">
            <a:extLst>
              <a:ext uri="{FF2B5EF4-FFF2-40B4-BE49-F238E27FC236}">
                <a16:creationId xmlns:a16="http://schemas.microsoft.com/office/drawing/2014/main" id="{A5E52AF9-6FDD-F281-0DD9-C0B2E9EE9E73}"/>
              </a:ext>
            </a:extLst>
          </p:cNvPr>
          <p:cNvSpPr txBox="1"/>
          <p:nvPr/>
        </p:nvSpPr>
        <p:spPr>
          <a:xfrm>
            <a:off x="7348775" y="2550845"/>
            <a:ext cx="3618731" cy="369332"/>
          </a:xfrm>
          <a:prstGeom prst="rect">
            <a:avLst/>
          </a:prstGeom>
          <a:noFill/>
          <a:ln>
            <a:noFill/>
          </a:ln>
        </p:spPr>
        <p:txBody>
          <a:bodyPr wrap="square">
            <a:spAutoFit/>
          </a:bodyPr>
          <a:lstStyle/>
          <a:p>
            <a:pPr defTabSz="1371600"/>
            <a:r>
              <a:rPr kumimoji="1" lang="ja-JP" altLang="en-US" b="1" dirty="0">
                <a:solidFill>
                  <a:prstClr val="white"/>
                </a:solidFill>
                <a:latin typeface="游ゴシック"/>
                <a:ea typeface="游ゴシック"/>
              </a:rPr>
              <a:t>株式会社ジャストプランニング</a:t>
            </a:r>
          </a:p>
        </p:txBody>
      </p:sp>
      <p:sp>
        <p:nvSpPr>
          <p:cNvPr id="12" name="四角形: 角を丸くする 11">
            <a:hlinkClick r:id="rId2"/>
            <a:extLst>
              <a:ext uri="{FF2B5EF4-FFF2-40B4-BE49-F238E27FC236}">
                <a16:creationId xmlns:a16="http://schemas.microsoft.com/office/drawing/2014/main" id="{06538EF1-150B-C12C-235D-A60488FEB274}"/>
              </a:ext>
            </a:extLst>
          </p:cNvPr>
          <p:cNvSpPr/>
          <p:nvPr/>
        </p:nvSpPr>
        <p:spPr>
          <a:xfrm>
            <a:off x="6088811" y="5004073"/>
            <a:ext cx="6138656" cy="749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kumimoji="1" lang="ja-JP" altLang="en-US" sz="2700" b="1" dirty="0">
                <a:solidFill>
                  <a:srgbClr val="0070C0"/>
                </a:solidFill>
                <a:latin typeface="游ゴシック"/>
                <a:ea typeface="游ゴシック"/>
              </a:rPr>
              <a:t>デモを依頼する</a:t>
            </a:r>
          </a:p>
        </p:txBody>
      </p:sp>
      <p:pic>
        <p:nvPicPr>
          <p:cNvPr id="7" name="図 6" descr="ロゴ&#10;&#10;AI 生成コンテンツは誤りを含む可能性があります。">
            <a:extLst>
              <a:ext uri="{FF2B5EF4-FFF2-40B4-BE49-F238E27FC236}">
                <a16:creationId xmlns:a16="http://schemas.microsoft.com/office/drawing/2014/main" id="{46075E6F-CDD2-7A64-E344-90817C648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981" y="1500943"/>
            <a:ext cx="3819525" cy="981075"/>
          </a:xfrm>
          <a:prstGeom prst="rect">
            <a:avLst/>
          </a:prstGeom>
        </p:spPr>
      </p:pic>
      <p:pic>
        <p:nvPicPr>
          <p:cNvPr id="13" name="図 12" descr="図形 が含まれている画像&#10;&#10;AI 生成コンテンツは誤りを含む可能性があります。">
            <a:extLst>
              <a:ext uri="{FF2B5EF4-FFF2-40B4-BE49-F238E27FC236}">
                <a16:creationId xmlns:a16="http://schemas.microsoft.com/office/drawing/2014/main" id="{221DA6CD-0FCF-4057-5ECC-C139645AF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4200" y="6938940"/>
            <a:ext cx="2767110" cy="2830158"/>
          </a:xfrm>
          <a:prstGeom prst="rect">
            <a:avLst/>
          </a:prstGeom>
        </p:spPr>
      </p:pic>
    </p:spTree>
    <p:extLst>
      <p:ext uri="{BB962C8B-B14F-4D97-AF65-F5344CB8AC3E}">
        <p14:creationId xmlns:p14="http://schemas.microsoft.com/office/powerpoint/2010/main" val="1558406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rgbClr val="0070C0"/>
        </a:solidFill>
        <a:ln>
          <a:noFill/>
        </a:ln>
      </a:spPr>
      <a:bodyPr wrap="square" rtlCol="0">
        <a:spAutoFit/>
      </a:bodyPr>
      <a:lstStyle>
        <a:defPPr algn="ctr">
          <a:defRPr kumimoji="1" sz="900" dirty="0" smtClean="0">
            <a:solidFill>
              <a:schemeClr val="bg1"/>
            </a:solidFill>
            <a:latin typeface="+mj-ea"/>
            <a:ea typeface="+mj-ea"/>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TotalTime>
  <Words>886</Words>
  <Application>Microsoft Office PowerPoint</Application>
  <PresentationFormat>ユーザー設定</PresentationFormat>
  <Paragraphs>253</Paragraphs>
  <Slides>9</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9</vt:i4>
      </vt:variant>
    </vt:vector>
  </HeadingPairs>
  <TitlesOfParts>
    <vt:vector size="19" baseType="lpstr">
      <vt:lpstr>ヒラギノ角ゴ ProN W6</vt:lpstr>
      <vt:lpstr>Noto Sans Bold</vt:lpstr>
      <vt:lpstr>游ゴシック Medium</vt:lpstr>
      <vt:lpstr>游ゴシック</vt:lpstr>
      <vt:lpstr>Noto Sans JP Bold</vt:lpstr>
      <vt:lpstr>Arial</vt:lpstr>
      <vt:lpstr>Calibri</vt:lpstr>
      <vt:lpstr>Noto Sans</vt:lpstr>
      <vt:lpstr>Office Theme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飲食店向けHACCP対応のペーパーレスシステム</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※本資料は店舗内での教育・共有資料としてご自由に編集・再利用いただけます。</dc:title>
  <cp:lastModifiedBy>神崎 真由美</cp:lastModifiedBy>
  <cp:revision>13</cp:revision>
  <dcterms:created xsi:type="dcterms:W3CDTF">2006-08-16T00:00:00Z</dcterms:created>
  <dcterms:modified xsi:type="dcterms:W3CDTF">2025-06-16T10:25:56Z</dcterms:modified>
  <dc:identifier>DAGqgAchCKY</dc:identifier>
</cp:coreProperties>
</file>